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7" r:id="rId2"/>
    <p:sldId id="257" r:id="rId3"/>
    <p:sldId id="262" r:id="rId4"/>
    <p:sldId id="261" r:id="rId5"/>
    <p:sldId id="264"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BC781F-70AB-42F5-B640-928F26B08A05}" v="3" dt="2022-06-04T20:26:32.507"/>
    <p1510:client id="{5FA0C0BF-C13B-46A6-8B93-19CDA2314B06}" v="2" dt="2022-06-04T18:03:54.53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4" autoAdjust="0"/>
    <p:restoredTop sz="94660"/>
  </p:normalViewPr>
  <p:slideViewPr>
    <p:cSldViewPr snapToGrid="0">
      <p:cViewPr varScale="1">
        <p:scale>
          <a:sx n="121" d="100"/>
          <a:sy n="121" d="100"/>
        </p:scale>
        <p:origin x="114" y="2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ryl Clendenin" userId="17f831994bb168e0" providerId="LiveId" clId="{2D20B1B1-BDFE-4C11-85E0-FF66337690F0}"/>
    <pc:docChg chg="modSld">
      <pc:chgData name="Daryl Clendenin" userId="17f831994bb168e0" providerId="LiveId" clId="{2D20B1B1-BDFE-4C11-85E0-FF66337690F0}" dt="2022-06-05T15:45:53.182" v="129" actId="20577"/>
      <pc:docMkLst>
        <pc:docMk/>
      </pc:docMkLst>
      <pc:sldChg chg="modSp mod">
        <pc:chgData name="Daryl Clendenin" userId="17f831994bb168e0" providerId="LiveId" clId="{2D20B1B1-BDFE-4C11-85E0-FF66337690F0}" dt="2022-06-05T15:45:53.182" v="129" actId="20577"/>
        <pc:sldMkLst>
          <pc:docMk/>
          <pc:sldMk cId="2256609178" sldId="267"/>
        </pc:sldMkLst>
        <pc:spChg chg="mod">
          <ac:chgData name="Daryl Clendenin" userId="17f831994bb168e0" providerId="LiveId" clId="{2D20B1B1-BDFE-4C11-85E0-FF66337690F0}" dt="2022-06-05T15:43:43.295" v="47" actId="1076"/>
          <ac:spMkLst>
            <pc:docMk/>
            <pc:sldMk cId="2256609178" sldId="267"/>
            <ac:spMk id="2" creationId="{84B9650F-18D4-164D-DA3C-59ABBCC70EC8}"/>
          </ac:spMkLst>
        </pc:spChg>
        <pc:spChg chg="mod">
          <ac:chgData name="Daryl Clendenin" userId="17f831994bb168e0" providerId="LiveId" clId="{2D20B1B1-BDFE-4C11-85E0-FF66337690F0}" dt="2022-06-05T15:45:53.182" v="129" actId="20577"/>
          <ac:spMkLst>
            <pc:docMk/>
            <pc:sldMk cId="2256609178" sldId="267"/>
            <ac:spMk id="3" creationId="{6B45F7B8-BF73-C16E-85A9-F374640842E8}"/>
          </ac:spMkLst>
        </pc:spChg>
      </pc:sldChg>
    </pc:docChg>
  </pc:docChgLst>
  <pc:docChgLst>
    <pc:chgData name="Daryl Clendenin" userId="17f831994bb168e0" providerId="Windows Live" clId="Web-{24BC781F-70AB-42F5-B640-928F26B08A05}"/>
    <pc:docChg chg="modSld">
      <pc:chgData name="Daryl Clendenin" userId="17f831994bb168e0" providerId="Windows Live" clId="Web-{24BC781F-70AB-42F5-B640-928F26B08A05}" dt="2022-06-04T20:26:31.413" v="0" actId="20577"/>
      <pc:docMkLst>
        <pc:docMk/>
      </pc:docMkLst>
      <pc:sldChg chg="modSp">
        <pc:chgData name="Daryl Clendenin" userId="17f831994bb168e0" providerId="Windows Live" clId="Web-{24BC781F-70AB-42F5-B640-928F26B08A05}" dt="2022-06-04T20:26:31.413" v="0" actId="20577"/>
        <pc:sldMkLst>
          <pc:docMk/>
          <pc:sldMk cId="2256609178" sldId="267"/>
        </pc:sldMkLst>
        <pc:spChg chg="mod">
          <ac:chgData name="Daryl Clendenin" userId="17f831994bb168e0" providerId="Windows Live" clId="Web-{24BC781F-70AB-42F5-B640-928F26B08A05}" dt="2022-06-04T20:26:31.413" v="0" actId="20577"/>
          <ac:spMkLst>
            <pc:docMk/>
            <pc:sldMk cId="2256609178" sldId="267"/>
            <ac:spMk id="3" creationId="{6B45F7B8-BF73-C16E-85A9-F374640842E8}"/>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61D4B31-550E-43CF-B285-607A1AFF7911}" type="datetimeFigureOut">
              <a:rPr lang="en-US" smtClean="0"/>
              <a:t>6/5/2022</a:t>
            </a:fld>
            <a:endParaRPr lang="en-US"/>
          </a:p>
        </p:txBody>
      </p:sp>
      <p:sp>
        <p:nvSpPr>
          <p:cNvPr id="5" name="Footer Placeholder 4"/>
          <p:cNvSpPr>
            <a:spLocks noGrp="1"/>
          </p:cNvSpPr>
          <p:nvPr>
            <p:ph type="ftr" sz="quarter" idx="11"/>
          </p:nvPr>
        </p:nvSpPr>
        <p:spPr>
          <a:xfrm>
            <a:off x="2416500" y="329307"/>
            <a:ext cx="4973915" cy="309201"/>
          </a:xfrm>
        </p:spPr>
        <p:txBody>
          <a:bodyPr/>
          <a:lstStyle/>
          <a:p>
            <a:endParaRPr lang="en-US"/>
          </a:p>
        </p:txBody>
      </p:sp>
      <p:sp>
        <p:nvSpPr>
          <p:cNvPr id="6" name="Slide Number Placeholder 5"/>
          <p:cNvSpPr>
            <a:spLocks noGrp="1"/>
          </p:cNvSpPr>
          <p:nvPr>
            <p:ph type="sldNum" sz="quarter" idx="12"/>
          </p:nvPr>
        </p:nvSpPr>
        <p:spPr>
          <a:xfrm>
            <a:off x="1437664" y="798973"/>
            <a:ext cx="811019" cy="503578"/>
          </a:xfrm>
        </p:spPr>
        <p:txBody>
          <a:bodyPr/>
          <a:lstStyle/>
          <a:p>
            <a:fld id="{7FBDA133-8A0D-46D3-8E9D-7EE5165B64EF}" type="slidenum">
              <a:rPr lang="en-US" smtClean="0"/>
              <a:t>‹#›</a:t>
            </a:fld>
            <a:endParaRPr lang="en-US"/>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6219963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D4B31-550E-43CF-B285-607A1AFF7911}"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A133-8A0D-46D3-8E9D-7EE5165B64EF}" type="slidenum">
              <a:rPr lang="en-US" smtClean="0"/>
              <a:t>‹#›</a:t>
            </a:fld>
            <a:endParaRPr lang="en-US"/>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146716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D4B31-550E-43CF-B285-607A1AFF7911}"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A133-8A0D-46D3-8E9D-7EE5165B64EF}" type="slidenum">
              <a:rPr lang="en-US" smtClean="0"/>
              <a:t>‹#›</a:t>
            </a:fld>
            <a:endParaRPr lang="en-US"/>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7771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1D4B31-550E-43CF-B285-607A1AFF7911}"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A133-8A0D-46D3-8E9D-7EE5165B64EF}" type="slidenum">
              <a:rPr lang="en-US" smtClean="0"/>
              <a:t>‹#›</a:t>
            </a:fld>
            <a:endParaRPr lang="en-US"/>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289824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61D4B31-550E-43CF-B285-607A1AFF7911}" type="datetimeFigureOut">
              <a:rPr lang="en-US" smtClean="0"/>
              <a:t>6/5/2022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BDA133-8A0D-46D3-8E9D-7EE5165B64EF}" type="slidenum">
              <a:rPr lang="en-US" smtClean="0"/>
              <a:t>‹#›</a:t>
            </a:fld>
            <a:endParaRPr lang="en-US"/>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4787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61D4B31-550E-43CF-B285-607A1AFF7911}"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DA133-8A0D-46D3-8E9D-7EE5165B64EF}" type="slidenum">
              <a:rPr lang="en-US" smtClean="0"/>
              <a:t>‹#›</a:t>
            </a:fld>
            <a:endParaRPr lang="en-US"/>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933857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61D4B31-550E-43CF-B285-607A1AFF7911}" type="datetimeFigureOut">
              <a:rPr lang="en-US" smtClean="0"/>
              <a:t>6/5/2022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BDA133-8A0D-46D3-8E9D-7EE5165B64EF}" type="slidenum">
              <a:rPr lang="en-US" smtClean="0"/>
              <a:t>‹#›</a:t>
            </a:fld>
            <a:endParaRPr lang="en-US"/>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943080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61D4B31-550E-43CF-B285-607A1AFF7911}" type="datetimeFigureOut">
              <a:rPr lang="en-US" smtClean="0"/>
              <a:t>6/5/2022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BDA133-8A0D-46D3-8E9D-7EE5165B64EF}" type="slidenum">
              <a:rPr lang="en-US" smtClean="0"/>
              <a:t>‹#›</a:t>
            </a:fld>
            <a:endParaRPr lang="en-US"/>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38037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1D4B31-550E-43CF-B285-607A1AFF7911}" type="datetimeFigureOut">
              <a:rPr lang="en-US" smtClean="0"/>
              <a:t>6/5/2022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BDA133-8A0D-46D3-8E9D-7EE5165B64EF}" type="slidenum">
              <a:rPr lang="en-US" smtClean="0"/>
              <a:t>‹#›</a:t>
            </a:fld>
            <a:endParaRPr lang="en-US"/>
          </a:p>
        </p:txBody>
      </p:sp>
    </p:spTree>
    <p:extLst>
      <p:ext uri="{BB962C8B-B14F-4D97-AF65-F5344CB8AC3E}">
        <p14:creationId xmlns:p14="http://schemas.microsoft.com/office/powerpoint/2010/main" val="2184374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61D4B31-550E-43CF-B285-607A1AFF7911}" type="datetimeFigureOut">
              <a:rPr lang="en-US" smtClean="0"/>
              <a:t>6/5/2022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BDA133-8A0D-46D3-8E9D-7EE5165B64EF}" type="slidenum">
              <a:rPr lang="en-US" smtClean="0"/>
              <a:t>‹#›</a:t>
            </a:fld>
            <a:endParaRPr lang="en-US"/>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522318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F61D4B31-550E-43CF-B285-607A1AFF7911}" type="datetimeFigureOut">
              <a:rPr lang="en-US" smtClean="0"/>
              <a:t>6/5/2022</a:t>
            </a:fld>
            <a:endParaRPr lang="en-US"/>
          </a:p>
        </p:txBody>
      </p:sp>
      <p:sp>
        <p:nvSpPr>
          <p:cNvPr id="6" name="Footer Placeholder 5"/>
          <p:cNvSpPr>
            <a:spLocks noGrp="1"/>
          </p:cNvSpPr>
          <p:nvPr>
            <p:ph type="ftr" sz="quarter" idx="11"/>
          </p:nvPr>
        </p:nvSpPr>
        <p:spPr>
          <a:xfrm>
            <a:off x="1447382" y="318640"/>
            <a:ext cx="5541004" cy="320931"/>
          </a:xfrm>
        </p:spPr>
        <p:txBody>
          <a:bodyPr/>
          <a:lstStyle/>
          <a:p>
            <a:endParaRPr lang="en-US"/>
          </a:p>
        </p:txBody>
      </p:sp>
      <p:sp>
        <p:nvSpPr>
          <p:cNvPr id="7" name="Slide Number Placeholder 6"/>
          <p:cNvSpPr>
            <a:spLocks noGrp="1"/>
          </p:cNvSpPr>
          <p:nvPr>
            <p:ph type="sldNum" sz="quarter" idx="12"/>
          </p:nvPr>
        </p:nvSpPr>
        <p:spPr/>
        <p:txBody>
          <a:bodyPr/>
          <a:lstStyle/>
          <a:p>
            <a:fld id="{7FBDA133-8A0D-46D3-8E9D-7EE5165B64EF}" type="slidenum">
              <a:rPr lang="en-US" smtClean="0"/>
              <a:t>‹#›</a:t>
            </a:fld>
            <a:endParaRPr lang="en-US"/>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166965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F61D4B31-550E-43CF-B285-607A1AFF7911}" type="datetimeFigureOut">
              <a:rPr lang="en-US" smtClean="0"/>
              <a:t>6/5/2022</a:t>
            </a:fld>
            <a:endParaRPr lang="en-US"/>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7FBDA133-8A0D-46D3-8E9D-7EE5165B64EF}" type="slidenum">
              <a:rPr lang="en-US" smtClean="0"/>
              <a:t>‹#›</a:t>
            </a:fld>
            <a:endParaRPr lang="en-US"/>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1285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07/relationships/media" Target="../media/media2.mp3"/><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slideLayout" Target="../slideLayouts/slideLayout7.xml"/><Relationship Id="rId4" Type="http://schemas.openxmlformats.org/officeDocument/2006/relationships/audio" Target="../media/media2.mp3"/></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p3"/><Relationship Id="rId1" Type="http://schemas.microsoft.com/office/2007/relationships/media" Target="../media/media3.mp3"/><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B9650F-18D4-164D-DA3C-59ABBCC70EC8}"/>
              </a:ext>
            </a:extLst>
          </p:cNvPr>
          <p:cNvSpPr txBox="1"/>
          <p:nvPr/>
        </p:nvSpPr>
        <p:spPr>
          <a:xfrm>
            <a:off x="3394813" y="181997"/>
            <a:ext cx="6419221" cy="584775"/>
          </a:xfrm>
          <a:prstGeom prst="rect">
            <a:avLst/>
          </a:prstGeom>
          <a:noFill/>
        </p:spPr>
        <p:txBody>
          <a:bodyPr wrap="square" rtlCol="0">
            <a:spAutoFit/>
          </a:bodyPr>
          <a:lstStyle/>
          <a:p>
            <a:r>
              <a:rPr lang="en-US" sz="2000" dirty="0"/>
              <a:t>CUEING ROUND DANCES FOR CALLERS  </a:t>
            </a:r>
          </a:p>
          <a:p>
            <a:r>
              <a:rPr lang="en-US" sz="1200" dirty="0"/>
              <a:t>                                          Daryl Clendenin 2022</a:t>
            </a:r>
          </a:p>
        </p:txBody>
      </p:sp>
      <p:sp>
        <p:nvSpPr>
          <p:cNvPr id="3" name="TextBox 2">
            <a:extLst>
              <a:ext uri="{FF2B5EF4-FFF2-40B4-BE49-F238E27FC236}">
                <a16:creationId xmlns:a16="http://schemas.microsoft.com/office/drawing/2014/main" id="{6B45F7B8-BF73-C16E-85A9-F374640842E8}"/>
              </a:ext>
            </a:extLst>
          </p:cNvPr>
          <p:cNvSpPr txBox="1"/>
          <p:nvPr/>
        </p:nvSpPr>
        <p:spPr>
          <a:xfrm>
            <a:off x="246992" y="1059189"/>
            <a:ext cx="11698014" cy="3323987"/>
          </a:xfrm>
          <a:prstGeom prst="rect">
            <a:avLst/>
          </a:prstGeom>
          <a:noFill/>
        </p:spPr>
        <p:txBody>
          <a:bodyPr wrap="square" lIns="91440" tIns="45720" rIns="91440" bIns="45720" rtlCol="0" anchor="t">
            <a:spAutoFit/>
          </a:bodyPr>
          <a:lstStyle/>
          <a:p>
            <a:r>
              <a:rPr lang="en-US" sz="1400" dirty="0"/>
              <a:t>For those callers interested in starting a new group, have a group and might not have </a:t>
            </a:r>
            <a:r>
              <a:rPr lang="en-US" sz="1400" dirty="0" err="1"/>
              <a:t>cuers</a:t>
            </a:r>
            <a:r>
              <a:rPr lang="en-US" sz="1400" dirty="0"/>
              <a:t> available, or just can’t absorb the added expense of hiring a Round Dance Cuer, this might be advantageous.</a:t>
            </a:r>
          </a:p>
          <a:p>
            <a:endParaRPr lang="en-US" sz="1400" dirty="0"/>
          </a:p>
          <a:p>
            <a:r>
              <a:rPr lang="en-US" sz="1400" dirty="0"/>
              <a:t>Please understand that this short program will not make you a Round Dance Teacher or Leader. Its intent is to help you retain or add Rounds to your program. </a:t>
            </a:r>
          </a:p>
          <a:p>
            <a:endParaRPr lang="en-US" sz="1400" dirty="0"/>
          </a:p>
          <a:p>
            <a:r>
              <a:rPr lang="en-US" sz="1400" dirty="0">
                <a:effectLst/>
                <a:latin typeface="Gill Sans MT" panose="020B0502020104020203" pitchFamily="34" charset="0"/>
                <a:ea typeface="Calibri" panose="020F0502020204030204" pitchFamily="34" charset="0"/>
                <a:cs typeface="Times New Roman" panose="02020603050405020304" pitchFamily="18" charset="0"/>
              </a:rPr>
              <a:t>The program: </a:t>
            </a:r>
          </a:p>
          <a:p>
            <a:r>
              <a:rPr lang="en-US" sz="1400" dirty="0">
                <a:effectLst/>
                <a:latin typeface="Gill Sans MT" panose="020B0502020104020203" pitchFamily="34" charset="0"/>
                <a:ea typeface="Calibri" panose="020F0502020204030204" pitchFamily="34" charset="0"/>
                <a:cs typeface="Times New Roman" panose="02020603050405020304" pitchFamily="18" charset="0"/>
              </a:rPr>
              <a:t>What I have in mind I’ll refer to as, “Square Dance Level rounds.” That would be, Phase </a:t>
            </a:r>
            <a:r>
              <a:rPr lang="en-US" sz="1400" dirty="0">
                <a:latin typeface="Gill Sans MT" panose="020B0502020104020203" pitchFamily="34" charset="0"/>
                <a:ea typeface="Calibri" panose="020F0502020204030204" pitchFamily="34" charset="0"/>
                <a:cs typeface="Times New Roman" panose="02020603050405020304" pitchFamily="18" charset="0"/>
              </a:rPr>
              <a:t>T</a:t>
            </a:r>
            <a:r>
              <a:rPr lang="en-US" sz="1400" dirty="0">
                <a:effectLst/>
                <a:latin typeface="Gill Sans MT" panose="020B0502020104020203" pitchFamily="34" charset="0"/>
                <a:ea typeface="Calibri" panose="020F0502020204030204" pitchFamily="34" charset="0"/>
                <a:cs typeface="Times New Roman" panose="02020603050405020304" pitchFamily="18" charset="0"/>
              </a:rPr>
              <a:t>wo Waltzes and Two </a:t>
            </a:r>
            <a:r>
              <a:rPr lang="en-US" sz="1400" dirty="0">
                <a:latin typeface="Gill Sans MT" panose="020B0502020104020203" pitchFamily="34" charset="0"/>
                <a:ea typeface="Calibri" panose="020F0502020204030204" pitchFamily="34" charset="0"/>
                <a:cs typeface="Times New Roman" panose="02020603050405020304" pitchFamily="18" charset="0"/>
              </a:rPr>
              <a:t>S</a:t>
            </a:r>
            <a:r>
              <a:rPr lang="en-US" sz="1400" dirty="0">
                <a:effectLst/>
                <a:latin typeface="Gill Sans MT" panose="020B0502020104020203" pitchFamily="34" charset="0"/>
                <a:ea typeface="Calibri" panose="020F0502020204030204" pitchFamily="34" charset="0"/>
                <a:cs typeface="Times New Roman" panose="02020603050405020304" pitchFamily="18" charset="0"/>
              </a:rPr>
              <a:t>teps. </a:t>
            </a:r>
          </a:p>
          <a:p>
            <a:endParaRPr lang="en-US" sz="1400" dirty="0">
              <a:latin typeface="Gill Sans MT" panose="020B0502020104020203" pitchFamily="34" charset="0"/>
              <a:ea typeface="Calibri" panose="020F0502020204030204" pitchFamily="34" charset="0"/>
              <a:cs typeface="Times New Roman" panose="02020603050405020304" pitchFamily="18" charset="0"/>
            </a:endParaRPr>
          </a:p>
          <a:p>
            <a:r>
              <a:rPr lang="en-US" sz="1400" dirty="0">
                <a:effectLst/>
                <a:latin typeface="Gill Sans MT" panose="020B0502020104020203" pitchFamily="34" charset="0"/>
                <a:ea typeface="Calibri" panose="020F0502020204030204" pitchFamily="34" charset="0"/>
                <a:cs typeface="Times New Roman" panose="02020603050405020304" pitchFamily="18" charset="0"/>
              </a:rPr>
              <a:t>Two things are vitally necessary to cue rounds. First, you must be able to distinguish the number one beat of each measure of music. Second, you need to know how to read. </a:t>
            </a:r>
          </a:p>
          <a:p>
            <a:endParaRPr lang="en-US" sz="1400" dirty="0">
              <a:latin typeface="Gill Sans MT" panose="020B0502020104020203" pitchFamily="34" charset="0"/>
              <a:ea typeface="Calibri" panose="020F0502020204030204" pitchFamily="34" charset="0"/>
              <a:cs typeface="Times New Roman" panose="02020603050405020304" pitchFamily="18" charset="0"/>
            </a:endParaRPr>
          </a:p>
          <a:p>
            <a:r>
              <a:rPr lang="en-US" sz="1400" dirty="0">
                <a:effectLst/>
                <a:latin typeface="Gill Sans MT" panose="020B0502020104020203" pitchFamily="34" charset="0"/>
                <a:ea typeface="Calibri" panose="020F0502020204030204" pitchFamily="34" charset="0"/>
                <a:cs typeface="Times New Roman" panose="02020603050405020304" pitchFamily="18" charset="0"/>
              </a:rPr>
              <a:t>Though it would help to know how to round dance, especially for teaching, it’s not necessary.  Rhythm &amp; reading and some practice are what’s required.</a:t>
            </a:r>
          </a:p>
          <a:p>
            <a:r>
              <a:rPr lang="en-US" sz="1400">
                <a:effectLst/>
                <a:latin typeface="Gill Sans MT" panose="020B0502020104020203" pitchFamily="34" charset="0"/>
                <a:ea typeface="Calibri" panose="020F0502020204030204" pitchFamily="34" charset="0"/>
                <a:cs typeface="Times New Roman" panose="02020603050405020304" pitchFamily="18" charset="0"/>
              </a:rPr>
              <a:t>For </a:t>
            </a:r>
            <a:r>
              <a:rPr lang="en-US" sz="1400" dirty="0">
                <a:effectLst/>
                <a:latin typeface="Gill Sans MT" panose="020B0502020104020203" pitchFamily="34" charset="0"/>
                <a:ea typeface="Calibri" panose="020F0502020204030204" pitchFamily="34" charset="0"/>
                <a:cs typeface="Times New Roman" panose="02020603050405020304" pitchFamily="18" charset="0"/>
              </a:rPr>
              <a:t>someone experienced in calling Square Dancing, it should be </a:t>
            </a:r>
            <a:r>
              <a:rPr lang="en-US" sz="1400">
                <a:effectLst/>
                <a:latin typeface="Gill Sans MT" panose="020B0502020104020203" pitchFamily="34" charset="0"/>
                <a:ea typeface="Calibri" panose="020F0502020204030204" pitchFamily="34" charset="0"/>
                <a:cs typeface="Times New Roman" panose="02020603050405020304" pitchFamily="18" charset="0"/>
              </a:rPr>
              <a:t>quite simple.</a:t>
            </a:r>
            <a:endParaRPr lang="en-US" sz="1400" dirty="0">
              <a:effectLst/>
              <a:latin typeface="Gill Sans MT" panose="020B0502020104020203" pitchFamily="34" charset="0"/>
              <a:ea typeface="Calibri" panose="020F0502020204030204" pitchFamily="34" charset="0"/>
              <a:cs typeface="Times New Roman" panose="02020603050405020304" pitchFamily="18" charset="0"/>
            </a:endParaRPr>
          </a:p>
          <a:p>
            <a:endParaRPr lang="en-US" sz="1400" dirty="0">
              <a:latin typeface="Gill Sans MT" panose="020B0502020104020203" pitchFamily="34" charset="0"/>
              <a:cs typeface="Times New Roman" panose="02020603050405020304" pitchFamily="18" charset="0"/>
            </a:endParaRPr>
          </a:p>
          <a:p>
            <a:endParaRPr lang="en-US" sz="1400" dirty="0"/>
          </a:p>
        </p:txBody>
      </p:sp>
    </p:spTree>
    <p:extLst>
      <p:ext uri="{BB962C8B-B14F-4D97-AF65-F5344CB8AC3E}">
        <p14:creationId xmlns:p14="http://schemas.microsoft.com/office/powerpoint/2010/main" val="22566091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E4DA5F-AC88-C0EB-1731-4D6A05230C99}"/>
              </a:ext>
            </a:extLst>
          </p:cNvPr>
          <p:cNvSpPr txBox="1"/>
          <p:nvPr/>
        </p:nvSpPr>
        <p:spPr>
          <a:xfrm>
            <a:off x="149772" y="220717"/>
            <a:ext cx="11753194" cy="6124754"/>
          </a:xfrm>
          <a:prstGeom prst="rect">
            <a:avLst/>
          </a:prstGeom>
          <a:noFill/>
        </p:spPr>
        <p:txBody>
          <a:bodyPr wrap="square" rtlCol="0">
            <a:spAutoFit/>
          </a:bodyPr>
          <a:lstStyle/>
          <a:p>
            <a:pPr marL="0" marR="0">
              <a:spcBef>
                <a:spcPts val="0"/>
              </a:spcBef>
              <a:spcAft>
                <a:spcPts val="0"/>
              </a:spcAft>
            </a:pPr>
            <a:endParaRPr lang="en-US" sz="1200" b="1" dirty="0">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400" b="1" dirty="0">
                <a:effectLst/>
                <a:latin typeface="Times New Roman" panose="02020603050405020304" pitchFamily="18" charset="0"/>
                <a:ea typeface="Times New Roman" panose="02020603050405020304" pitchFamily="18" charset="0"/>
              </a:rPr>
              <a:t>Waltz or 3/4 rhythm and Two Step 4/4 rhythm</a:t>
            </a:r>
            <a:r>
              <a:rPr lang="en-US" sz="1200" b="1" dirty="0">
                <a:effectLst/>
                <a:latin typeface="Times New Roman" panose="02020603050405020304" pitchFamily="18" charset="0"/>
                <a:ea typeface="Times New Roman" panose="02020603050405020304" pitchFamily="18" charset="0"/>
              </a:rPr>
              <a:t> </a:t>
            </a:r>
          </a:p>
          <a:p>
            <a:pPr marL="0" marR="0" algn="ctr">
              <a:spcBef>
                <a:spcPts val="0"/>
              </a:spcBef>
              <a:spcAft>
                <a:spcPts val="0"/>
              </a:spcAft>
            </a:pPr>
            <a:endParaRPr lang="en-US" sz="12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Each measure of music is indicated by a Semi-Colon ( ; ), two measures would be, ( ; ; ), four measures would be ( ; ; ; ; ).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WALTZ: 3/4 Rhythm. Three down beats per measure of music, (</a:t>
            </a:r>
            <a:r>
              <a:rPr lang="en-US" sz="1400" dirty="0">
                <a:effectLst/>
                <a:latin typeface="Times New Roman" panose="02020603050405020304" pitchFamily="18" charset="0"/>
                <a:ea typeface="Times New Roman" panose="02020603050405020304" pitchFamily="18" charset="0"/>
              </a:rPr>
              <a:t>O</a:t>
            </a:r>
            <a:r>
              <a:rPr lang="en-US" sz="1200" b="1" dirty="0">
                <a:effectLst/>
                <a:latin typeface="Times New Roman" panose="02020603050405020304" pitchFamily="18" charset="0"/>
                <a:ea typeface="Times New Roman" panose="02020603050405020304" pitchFamily="18" charset="0"/>
              </a:rPr>
              <a:t>ne Two Three ; </a:t>
            </a:r>
            <a:r>
              <a:rPr lang="en-US" sz="1400" b="1" dirty="0">
                <a:effectLst/>
                <a:latin typeface="Times New Roman" panose="02020603050405020304" pitchFamily="18" charset="0"/>
                <a:ea typeface="Times New Roman" panose="02020603050405020304" pitchFamily="18" charset="0"/>
              </a:rPr>
              <a:t>O</a:t>
            </a:r>
            <a:r>
              <a:rPr lang="en-US" sz="1200" b="1" dirty="0">
                <a:effectLst/>
                <a:latin typeface="Times New Roman" panose="02020603050405020304" pitchFamily="18" charset="0"/>
                <a:ea typeface="Times New Roman" panose="02020603050405020304" pitchFamily="18" charset="0"/>
              </a:rPr>
              <a:t>ne Two Three ; </a:t>
            </a:r>
            <a:r>
              <a:rPr lang="en-US" sz="1400" b="1" dirty="0">
                <a:effectLst/>
                <a:latin typeface="Times New Roman" panose="02020603050405020304" pitchFamily="18" charset="0"/>
                <a:ea typeface="Times New Roman" panose="02020603050405020304" pitchFamily="18" charset="0"/>
              </a:rPr>
              <a:t>O</a:t>
            </a:r>
            <a:r>
              <a:rPr lang="en-US" sz="1200" b="1" dirty="0">
                <a:effectLst/>
                <a:latin typeface="Times New Roman" panose="02020603050405020304" pitchFamily="18" charset="0"/>
                <a:ea typeface="Times New Roman" panose="02020603050405020304" pitchFamily="18" charset="0"/>
              </a:rPr>
              <a:t>ne Two Three ; </a:t>
            </a:r>
            <a:r>
              <a:rPr lang="en-US" sz="1200" b="1" dirty="0" err="1">
                <a:effectLst/>
                <a:latin typeface="Times New Roman" panose="02020603050405020304" pitchFamily="18" charset="0"/>
                <a:ea typeface="Times New Roman" panose="02020603050405020304" pitchFamily="18" charset="0"/>
              </a:rPr>
              <a:t>etc</a:t>
            </a:r>
            <a:r>
              <a:rPr lang="en-US" sz="1200" b="1" dirty="0">
                <a:effectLst/>
                <a:latin typeface="Times New Roman" panose="02020603050405020304" pitchFamily="18" charset="0"/>
                <a:ea typeface="Times New Roman" panose="02020603050405020304" pitchFamily="18" charset="0"/>
              </a:rPr>
              <a:t>). There is an emphasis on the number One beat, </a:t>
            </a:r>
          </a:p>
          <a:p>
            <a:pPr marL="0" marR="0">
              <a:spcBef>
                <a:spcPts val="0"/>
              </a:spcBef>
              <a:spcAft>
                <a:spcPts val="0"/>
              </a:spcAft>
            </a:pPr>
            <a:endParaRPr lang="en-US" sz="1200" b="1"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TWO STEP: 4/4 Rhythm. Four down beats per measure (</a:t>
            </a:r>
            <a:r>
              <a:rPr lang="en-US" sz="1400" b="1" dirty="0">
                <a:effectLst/>
                <a:latin typeface="Times New Roman" panose="02020603050405020304" pitchFamily="18" charset="0"/>
                <a:ea typeface="Times New Roman" panose="02020603050405020304" pitchFamily="18" charset="0"/>
              </a:rPr>
              <a:t>O</a:t>
            </a:r>
            <a:r>
              <a:rPr lang="en-US" sz="1200" b="1" dirty="0">
                <a:effectLst/>
                <a:latin typeface="Times New Roman" panose="02020603050405020304" pitchFamily="18" charset="0"/>
                <a:ea typeface="Times New Roman" panose="02020603050405020304" pitchFamily="18" charset="0"/>
              </a:rPr>
              <a:t>ne Two </a:t>
            </a:r>
            <a:r>
              <a:rPr lang="en-US" sz="1400" b="1" dirty="0">
                <a:effectLst/>
                <a:latin typeface="Times New Roman" panose="02020603050405020304" pitchFamily="18" charset="0"/>
                <a:ea typeface="Times New Roman" panose="02020603050405020304" pitchFamily="18" charset="0"/>
              </a:rPr>
              <a:t>T</a:t>
            </a:r>
            <a:r>
              <a:rPr lang="en-US" sz="1200" b="1" dirty="0">
                <a:effectLst/>
                <a:latin typeface="Times New Roman" panose="02020603050405020304" pitchFamily="18" charset="0"/>
                <a:ea typeface="Times New Roman" panose="02020603050405020304" pitchFamily="18" charset="0"/>
              </a:rPr>
              <a:t>hree Four ; </a:t>
            </a:r>
            <a:r>
              <a:rPr lang="en-US" sz="1400" b="1" dirty="0">
                <a:effectLst/>
                <a:latin typeface="Times New Roman" panose="02020603050405020304" pitchFamily="18" charset="0"/>
                <a:ea typeface="Times New Roman" panose="02020603050405020304" pitchFamily="18" charset="0"/>
              </a:rPr>
              <a:t>O</a:t>
            </a:r>
            <a:r>
              <a:rPr lang="en-US" sz="1200" b="1" dirty="0">
                <a:effectLst/>
                <a:latin typeface="Times New Roman" panose="02020603050405020304" pitchFamily="18" charset="0"/>
                <a:ea typeface="Times New Roman" panose="02020603050405020304" pitchFamily="18" charset="0"/>
              </a:rPr>
              <a:t>ne Two </a:t>
            </a:r>
            <a:r>
              <a:rPr lang="en-US" sz="1400" b="1" dirty="0">
                <a:effectLst/>
                <a:latin typeface="Times New Roman" panose="02020603050405020304" pitchFamily="18" charset="0"/>
                <a:ea typeface="Times New Roman" panose="02020603050405020304" pitchFamily="18" charset="0"/>
              </a:rPr>
              <a:t>T</a:t>
            </a:r>
            <a:r>
              <a:rPr lang="en-US" sz="1200" b="1" dirty="0">
                <a:effectLst/>
                <a:latin typeface="Times New Roman" panose="02020603050405020304" pitchFamily="18" charset="0"/>
                <a:ea typeface="Times New Roman" panose="02020603050405020304" pitchFamily="18" charset="0"/>
              </a:rPr>
              <a:t>hree Four ; </a:t>
            </a:r>
            <a:r>
              <a:rPr lang="en-US" sz="1400" b="1" dirty="0">
                <a:effectLst/>
                <a:latin typeface="Times New Roman" panose="02020603050405020304" pitchFamily="18" charset="0"/>
                <a:ea typeface="Times New Roman" panose="02020603050405020304" pitchFamily="18" charset="0"/>
              </a:rPr>
              <a:t>O</a:t>
            </a:r>
            <a:r>
              <a:rPr lang="en-US" sz="1200" b="1" dirty="0">
                <a:effectLst/>
                <a:latin typeface="Times New Roman" panose="02020603050405020304" pitchFamily="18" charset="0"/>
                <a:ea typeface="Times New Roman" panose="02020603050405020304" pitchFamily="18" charset="0"/>
              </a:rPr>
              <a:t>ne Two </a:t>
            </a:r>
            <a:r>
              <a:rPr lang="en-US" sz="1400" b="1" dirty="0">
                <a:effectLst/>
                <a:latin typeface="Times New Roman" panose="02020603050405020304" pitchFamily="18" charset="0"/>
                <a:ea typeface="Times New Roman" panose="02020603050405020304" pitchFamily="18" charset="0"/>
              </a:rPr>
              <a:t>T</a:t>
            </a:r>
            <a:r>
              <a:rPr lang="en-US" sz="1200" b="1" dirty="0">
                <a:effectLst/>
                <a:latin typeface="Times New Roman" panose="02020603050405020304" pitchFamily="18" charset="0"/>
                <a:ea typeface="Times New Roman" panose="02020603050405020304" pitchFamily="18" charset="0"/>
              </a:rPr>
              <a:t>hree Four ; </a:t>
            </a:r>
            <a:r>
              <a:rPr lang="en-US" sz="1400" b="1" dirty="0">
                <a:effectLst/>
                <a:latin typeface="Times New Roman" panose="02020603050405020304" pitchFamily="18" charset="0"/>
                <a:ea typeface="Times New Roman" panose="02020603050405020304" pitchFamily="18" charset="0"/>
              </a:rPr>
              <a:t>O</a:t>
            </a:r>
            <a:r>
              <a:rPr lang="en-US" sz="1200" b="1" dirty="0">
                <a:effectLst/>
                <a:latin typeface="Times New Roman" panose="02020603050405020304" pitchFamily="18" charset="0"/>
                <a:ea typeface="Times New Roman" panose="02020603050405020304" pitchFamily="18" charset="0"/>
              </a:rPr>
              <a:t>ne Two </a:t>
            </a:r>
            <a:r>
              <a:rPr lang="en-US" sz="1400" b="1" dirty="0">
                <a:effectLst/>
                <a:latin typeface="Times New Roman" panose="02020603050405020304" pitchFamily="18" charset="0"/>
                <a:ea typeface="Times New Roman" panose="02020603050405020304" pitchFamily="18" charset="0"/>
              </a:rPr>
              <a:t>T</a:t>
            </a:r>
            <a:r>
              <a:rPr lang="en-US" sz="1200" b="1" dirty="0">
                <a:effectLst/>
                <a:latin typeface="Times New Roman" panose="02020603050405020304" pitchFamily="18" charset="0"/>
                <a:ea typeface="Times New Roman" panose="02020603050405020304" pitchFamily="18" charset="0"/>
              </a:rPr>
              <a:t>hree Four ; etc.). There is  emphasis on the number One and Three beats which can give the feeling of Two Beats per measure.</a:t>
            </a:r>
            <a:endParaRPr lang="en-US" sz="1200" b="1"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 </a:t>
            </a:r>
          </a:p>
          <a:p>
            <a:pPr marL="0" marR="0" algn="ctr">
              <a:spcBef>
                <a:spcPts val="0"/>
              </a:spcBef>
              <a:spcAft>
                <a:spcPts val="0"/>
              </a:spcAft>
            </a:pPr>
            <a:r>
              <a:rPr lang="en-US" sz="1400" b="1" dirty="0">
                <a:latin typeface="Times New Roman" panose="02020603050405020304" pitchFamily="18" charset="0"/>
                <a:ea typeface="Times New Roman" panose="02020603050405020304" pitchFamily="18" charset="0"/>
              </a:rPr>
              <a:t>Rocking To The</a:t>
            </a:r>
            <a:r>
              <a:rPr lang="en-US" sz="1400" b="1" dirty="0">
                <a:effectLst/>
                <a:latin typeface="Times New Roman" panose="02020603050405020304" pitchFamily="18" charset="0"/>
                <a:ea typeface="Times New Roman" panose="02020603050405020304" pitchFamily="18" charset="0"/>
              </a:rPr>
              <a:t> Rhythm</a:t>
            </a:r>
            <a:endParaRPr lang="en-US" sz="14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 A suggestion, move your body or at least a part of your body Right &amp; Left in sync with the rhythm. Tapping a toe works but sometimes toes get lost. I suggest slightly rocking side to side (The girls are better at this than the guys). </a:t>
            </a:r>
            <a:r>
              <a:rPr lang="en-US" sz="1200" b="1" dirty="0">
                <a:latin typeface="Times New Roman" panose="02020603050405020304" pitchFamily="18" charset="0"/>
                <a:ea typeface="Times New Roman" panose="02020603050405020304" pitchFamily="18" charset="0"/>
              </a:rPr>
              <a:t>Waltz time is 3 beats so rock with the number ONE beat alternating sides. Left -2-3 ; Right, 2-3 ; left 2-3 ; etc.. </a:t>
            </a:r>
          </a:p>
          <a:p>
            <a:pPr marL="0" marR="0">
              <a:spcBef>
                <a:spcPts val="0"/>
              </a:spcBef>
              <a:spcAft>
                <a:spcPts val="0"/>
              </a:spcAft>
            </a:pPr>
            <a:r>
              <a:rPr lang="en-US" sz="1200" b="1" dirty="0">
                <a:latin typeface="Times New Roman" panose="02020603050405020304" pitchFamily="18" charset="0"/>
                <a:ea typeface="Times New Roman" panose="02020603050405020304" pitchFamily="18" charset="0"/>
              </a:rPr>
              <a:t>Your Two-Step Rhythm can easily be counted two different ways, but the number one beat will consistently be on the same side. Rocking Left and Right accounts for 2 beats on each side. It can be counted 1,2 on the Right and 3,4 on the Left or vice-versa.  My preference is to count 1 on the Left and Two on the Right (1-2-1-2-1-2). Consistency in timing of rounds is more important than in squares.</a:t>
            </a:r>
            <a:endParaRPr lang="en-US" sz="12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1" dirty="0">
              <a:latin typeface="Times New Roman" panose="02020603050405020304" pitchFamily="18" charset="0"/>
              <a:ea typeface="Times New Roman" panose="02020603050405020304" pitchFamily="18" charset="0"/>
            </a:endParaRPr>
          </a:p>
          <a:p>
            <a:pPr marL="0" marR="0" algn="ctr">
              <a:spcBef>
                <a:spcPts val="0"/>
              </a:spcBef>
              <a:spcAft>
                <a:spcPts val="0"/>
              </a:spcAft>
            </a:pPr>
            <a:r>
              <a:rPr lang="en-US" sz="1200" b="1" dirty="0">
                <a:latin typeface="Times New Roman" panose="02020603050405020304" pitchFamily="18" charset="0"/>
                <a:ea typeface="Times New Roman" panose="02020603050405020304" pitchFamily="18" charset="0"/>
              </a:rPr>
              <a:t>CUE SHEETS</a:t>
            </a:r>
          </a:p>
          <a:p>
            <a:r>
              <a:rPr lang="en-US" sz="1200" dirty="0"/>
              <a:t>Each semi-colon (;) is a measure of music.  Two Semi-colons are two measures (; ;),  Four Semi-colons (; ; ; ;), are four measures.  The objective is to deliver your cues </a:t>
            </a:r>
            <a:r>
              <a:rPr lang="en-US" sz="1200" b="1" i="1" dirty="0"/>
              <a:t>exactly one “measure” ahead of the dancers’ actions</a:t>
            </a:r>
            <a:r>
              <a:rPr lang="en-US" sz="1200" dirty="0"/>
              <a:t>. You have a full measure in which to get the message across.</a:t>
            </a:r>
            <a:endParaRPr lang="en-US" sz="1200" b="1" dirty="0">
              <a:effectLst/>
              <a:latin typeface="Times New Roman" panose="02020603050405020304" pitchFamily="18" charset="0"/>
              <a:ea typeface="Times New Roman" panose="02020603050405020304" pitchFamily="18" charset="0"/>
            </a:endParaRPr>
          </a:p>
          <a:p>
            <a:pPr marL="0" marR="0" algn="ctr">
              <a:spcBef>
                <a:spcPts val="0"/>
              </a:spcBef>
              <a:spcAft>
                <a:spcPts val="0"/>
              </a:spcAft>
            </a:pPr>
            <a:endParaRPr lang="en-US" sz="1200" b="1" dirty="0">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A measure of music is represented on the cue sheet by a semi-colon ( ; )  Three beats for Waltz Equals one measure ( ; ) and Four beats for a Two step equals one measure ( ; )</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If the Cue sheet has </a:t>
            </a:r>
            <a:r>
              <a:rPr lang="en-US" sz="1200" b="1" dirty="0">
                <a:latin typeface="Times New Roman" panose="02020603050405020304" pitchFamily="18" charset="0"/>
                <a:ea typeface="Times New Roman" panose="02020603050405020304" pitchFamily="18" charset="0"/>
              </a:rPr>
              <a:t>one semi-colon per command (e.g. ONE  FORWARD TWO-STEP ( ; ), the cuer delivers every measure. </a:t>
            </a:r>
            <a:r>
              <a:rPr lang="en-US" sz="1200" b="1" dirty="0">
                <a:effectLst/>
                <a:latin typeface="Times New Roman" panose="02020603050405020304" pitchFamily="18" charset="0"/>
                <a:ea typeface="Times New Roman" panose="02020603050405020304" pitchFamily="18" charset="0"/>
              </a:rPr>
              <a:t>If the </a:t>
            </a:r>
            <a:r>
              <a:rPr lang="en-US" sz="1200" b="1" dirty="0">
                <a:latin typeface="Times New Roman" panose="02020603050405020304" pitchFamily="18" charset="0"/>
                <a:ea typeface="Times New Roman" panose="02020603050405020304" pitchFamily="18" charset="0"/>
              </a:rPr>
              <a:t>cue </a:t>
            </a:r>
            <a:r>
              <a:rPr lang="en-US" sz="1200" b="1" dirty="0">
                <a:effectLst/>
                <a:latin typeface="Times New Roman" panose="02020603050405020304" pitchFamily="18" charset="0"/>
                <a:ea typeface="Times New Roman" panose="02020603050405020304" pitchFamily="18" charset="0"/>
              </a:rPr>
              <a:t>sheet has two semi-colons the cuer waits one </a:t>
            </a:r>
            <a:r>
              <a:rPr lang="en-US" sz="1200" b="1" dirty="0">
                <a:latin typeface="Times New Roman" panose="02020603050405020304" pitchFamily="18" charset="0"/>
                <a:ea typeface="Times New Roman" panose="02020603050405020304" pitchFamily="18" charset="0"/>
              </a:rPr>
              <a:t>measure </a:t>
            </a:r>
            <a:r>
              <a:rPr lang="en-US" sz="1200" b="1" dirty="0">
                <a:effectLst/>
                <a:latin typeface="Times New Roman" panose="02020603050405020304" pitchFamily="18" charset="0"/>
                <a:ea typeface="Times New Roman" panose="02020603050405020304" pitchFamily="18" charset="0"/>
              </a:rPr>
              <a:t>and delivers on the next measure which will maintain the one measure lead. If there are four semi-colons, the cuer will wait for three measures and deliver the next cue on the fourth measure giving the dancers a number one beat of </a:t>
            </a:r>
            <a:r>
              <a:rPr lang="en-US" sz="1200" b="1" dirty="0">
                <a:latin typeface="Times New Roman" panose="02020603050405020304" pitchFamily="18" charset="0"/>
                <a:ea typeface="Times New Roman" panose="02020603050405020304" pitchFamily="18" charset="0"/>
              </a:rPr>
              <a:t>a</a:t>
            </a:r>
            <a:r>
              <a:rPr lang="en-US" sz="1200" b="1" dirty="0">
                <a:effectLst/>
                <a:latin typeface="Times New Roman" panose="02020603050405020304" pitchFamily="18" charset="0"/>
                <a:ea typeface="Times New Roman" panose="02020603050405020304" pitchFamily="18" charset="0"/>
              </a:rPr>
              <a:t> measure to dance each cue to the music.</a:t>
            </a: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r>
              <a:rPr lang="en-US" sz="1200" b="1" dirty="0">
                <a:effectLst/>
                <a:latin typeface="Times New Roman" panose="02020603050405020304" pitchFamily="18" charset="0"/>
                <a:ea typeface="Times New Roman" panose="02020603050405020304" pitchFamily="18" charset="0"/>
              </a:rPr>
              <a:t>If the cues call for the dancers to "Wait Two Measures" before beginning, the cuer will wait one measure and then deliver the first cue on the second measure. That puts him one measure ahead of the dancers' action, where he or she will remain through the end of the dance. </a:t>
            </a:r>
          </a:p>
          <a:p>
            <a:pPr marL="0" marR="0">
              <a:spcBef>
                <a:spcPts val="0"/>
              </a:spcBef>
              <a:spcAft>
                <a:spcPts val="0"/>
              </a:spcAft>
            </a:pPr>
            <a:endParaRPr lang="en-US" sz="1200" b="1"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b="1" dirty="0">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pic>
        <p:nvPicPr>
          <p:cNvPr id="5" name="Cueing 2">
            <a:hlinkClick r:id="" action="ppaction://media"/>
            <a:extLst>
              <a:ext uri="{FF2B5EF4-FFF2-40B4-BE49-F238E27FC236}">
                <a16:creationId xmlns:a16="http://schemas.microsoft.com/office/drawing/2014/main" id="{69FD2087-37BF-55B4-F6B2-2BBC4826A11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3264776" y="6129274"/>
            <a:ext cx="609600" cy="609600"/>
          </a:xfrm>
          <a:prstGeom prst="rect">
            <a:avLst/>
          </a:prstGeom>
        </p:spPr>
      </p:pic>
      <p:pic>
        <p:nvPicPr>
          <p:cNvPr id="7" name="Cueing 4">
            <a:hlinkClick r:id="" action="ppaction://media"/>
            <a:extLst>
              <a:ext uri="{FF2B5EF4-FFF2-40B4-BE49-F238E27FC236}">
                <a16:creationId xmlns:a16="http://schemas.microsoft.com/office/drawing/2014/main" id="{C0CECB04-EA66-9E73-A68A-1213BDAFD86F}"/>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7257393" y="6160805"/>
            <a:ext cx="609600" cy="609600"/>
          </a:xfrm>
          <a:prstGeom prst="rect">
            <a:avLst/>
          </a:prstGeom>
        </p:spPr>
      </p:pic>
      <p:sp>
        <p:nvSpPr>
          <p:cNvPr id="8" name="TextBox 7">
            <a:extLst>
              <a:ext uri="{FF2B5EF4-FFF2-40B4-BE49-F238E27FC236}">
                <a16:creationId xmlns:a16="http://schemas.microsoft.com/office/drawing/2014/main" id="{F55CF7A9-D209-4E65-6678-B8381D727997}"/>
              </a:ext>
            </a:extLst>
          </p:cNvPr>
          <p:cNvSpPr txBox="1"/>
          <p:nvPr/>
        </p:nvSpPr>
        <p:spPr>
          <a:xfrm>
            <a:off x="2530366" y="5759942"/>
            <a:ext cx="7401910" cy="369332"/>
          </a:xfrm>
          <a:prstGeom prst="rect">
            <a:avLst/>
          </a:prstGeom>
          <a:noFill/>
        </p:spPr>
        <p:txBody>
          <a:bodyPr wrap="square" rtlCol="0">
            <a:spAutoFit/>
          </a:bodyPr>
          <a:lstStyle/>
          <a:p>
            <a:r>
              <a:rPr lang="en-US" dirty="0"/>
              <a:t>WALTZ RHYTHM                              TWO-STEP RHYTHM</a:t>
            </a:r>
          </a:p>
        </p:txBody>
      </p:sp>
    </p:spTree>
    <p:extLst>
      <p:ext uri="{BB962C8B-B14F-4D97-AF65-F5344CB8AC3E}">
        <p14:creationId xmlns:p14="http://schemas.microsoft.com/office/powerpoint/2010/main" val="3920971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30"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1659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
                </p:tgtEl>
              </p:cMediaNode>
            </p:audio>
            <p:audio>
              <p:cMediaNode vol="80000">
                <p:cTn id="12"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F426E-B630-C9FC-D648-EF5A1210A92B}"/>
              </a:ext>
            </a:extLst>
          </p:cNvPr>
          <p:cNvSpPr txBox="1">
            <a:spLocks/>
          </p:cNvSpPr>
          <p:nvPr/>
        </p:nvSpPr>
        <p:spPr>
          <a:xfrm>
            <a:off x="938048" y="414434"/>
            <a:ext cx="7654159" cy="352106"/>
          </a:xfrm>
          <a:prstGeom prst="rect">
            <a:avLst/>
          </a:prstGeom>
        </p:spPr>
        <p:txBody>
          <a:bodyPr>
            <a:normAutofit fontScale="97500" lnSpcReduction="10000"/>
          </a:bodyPr>
          <a:lst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algn="ctr"/>
            <a:r>
              <a:rPr lang="en-US" sz="2000" dirty="0"/>
              <a:t>                                 </a:t>
            </a:r>
            <a:r>
              <a:rPr lang="en-US" sz="1600" dirty="0"/>
              <a:t>Tips Of My Fingers   Waltz (Hi Hat Records # 928</a:t>
            </a:r>
            <a:r>
              <a:rPr lang="en-US" sz="1400" dirty="0"/>
              <a:t>)</a:t>
            </a:r>
            <a:endParaRPr lang="en-US" sz="2000" dirty="0"/>
          </a:p>
        </p:txBody>
      </p:sp>
      <p:sp>
        <p:nvSpPr>
          <p:cNvPr id="3" name="Content Placeholder 3">
            <a:extLst>
              <a:ext uri="{FF2B5EF4-FFF2-40B4-BE49-F238E27FC236}">
                <a16:creationId xmlns:a16="http://schemas.microsoft.com/office/drawing/2014/main" id="{D0B131D0-A370-5925-E7DC-236BFE6A7BD3}"/>
              </a:ext>
            </a:extLst>
          </p:cNvPr>
          <p:cNvSpPr txBox="1">
            <a:spLocks/>
          </p:cNvSpPr>
          <p:nvPr/>
        </p:nvSpPr>
        <p:spPr>
          <a:xfrm>
            <a:off x="6864154" y="1014633"/>
            <a:ext cx="4645152" cy="4170623"/>
          </a:xfrm>
          <a:prstGeom prst="rect">
            <a:avLst/>
          </a:prstGeom>
        </p:spPr>
        <p:txBody>
          <a:bodyPr>
            <a:normAutofit fontScale="40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WALTZ AWAY ;  TWINKLE THRU  TWICE ;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THRU FACE &amp; CLOSE ;  LEFT TURNING BOX ; ; ; ;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WALTZ AWAY ;  TWINKLE THRU TWICE ;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THRU FACE &amp; CLOSE ;  LEFT TURNING BOX  ; ; ; ;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tabLst>
                <a:tab pos="5715000" algn="l"/>
              </a:tabLst>
            </a:pPr>
            <a:r>
              <a:rPr lang="en-US" sz="3000" b="1" dirty="0">
                <a:latin typeface="Times New Roman" panose="02020603050405020304" pitchFamily="18" charset="0"/>
              </a:rPr>
              <a:t>BALANCE LEFT &amp;  RIGHT ; ; TWIRL VINE ; THRU FACE &amp; CLOSE ; </a:t>
            </a: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DIP CENTER ; MANEUVER ;  2 RIGHT TURNS ;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BALANCE LEFT &amp;  RIGHT ; ;  TWIRL VINE ;  THRU FACE &amp; CLOSE  ;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DIP CENTER ;  MANEUVER  ;  2 RIGHT TURNS ;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BALANCE LEFT &amp; RIGHT ; ; TWIRL VINE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 </a:t>
            </a:r>
            <a:endParaRPr lang="en-US" sz="3000" dirty="0">
              <a:latin typeface="Times New Roman" panose="02020603050405020304" pitchFamily="18" charset="0"/>
              <a:ea typeface="Times New Roman" panose="02020603050405020304" pitchFamily="18" charset="0"/>
            </a:endParaRPr>
          </a:p>
          <a:p>
            <a:pPr marL="0" indent="0">
              <a:spcBef>
                <a:spcPts val="0"/>
              </a:spcBef>
              <a:buFont typeface="Arial" panose="020B0604020202020204" pitchFamily="34" charset="0"/>
              <a:buNone/>
            </a:pPr>
            <a:r>
              <a:rPr lang="en-US" sz="3000" b="1" dirty="0">
                <a:latin typeface="Times New Roman" panose="02020603050405020304" pitchFamily="18" charset="0"/>
                <a:ea typeface="Times New Roman" panose="02020603050405020304" pitchFamily="18" charset="0"/>
              </a:rPr>
              <a:t>THRU SIDE CLOSE ;  APART &amp; POINT  ;</a:t>
            </a:r>
            <a:endParaRPr lang="en-US" sz="3000" dirty="0">
              <a:latin typeface="Times New Roman" panose="02020603050405020304" pitchFamily="18" charset="0"/>
              <a:ea typeface="Times New Roman" panose="02020603050405020304" pitchFamily="18" charset="0"/>
            </a:endParaRPr>
          </a:p>
          <a:p>
            <a:endParaRPr lang="en-US" dirty="0"/>
          </a:p>
        </p:txBody>
      </p:sp>
      <p:sp>
        <p:nvSpPr>
          <p:cNvPr id="6" name="TextBox 5">
            <a:extLst>
              <a:ext uri="{FF2B5EF4-FFF2-40B4-BE49-F238E27FC236}">
                <a16:creationId xmlns:a16="http://schemas.microsoft.com/office/drawing/2014/main" id="{C58D194A-AF28-3411-C010-FF31EAFC5144}"/>
              </a:ext>
            </a:extLst>
          </p:cNvPr>
          <p:cNvSpPr txBox="1"/>
          <p:nvPr/>
        </p:nvSpPr>
        <p:spPr>
          <a:xfrm>
            <a:off x="813062" y="1046165"/>
            <a:ext cx="5300320" cy="4524315"/>
          </a:xfrm>
          <a:prstGeom prst="rect">
            <a:avLst/>
          </a:prstGeom>
          <a:noFill/>
        </p:spPr>
        <p:txBody>
          <a:bodyPr wrap="square">
            <a:spAutoFit/>
          </a:bodyPr>
          <a:lstStyle/>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WAIT ; ;  APART POINT ;  TOGETHER TO BUTTERFLY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WALTZ AWAY ;  TWINKLE THRU TWICE ;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THRU FACE &amp; CLOSE ;  LEFT TURNING BOX ; ; ; ;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WALTZ AWAY ;  TWINKLE THRU TWICE ;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THRU FACE &amp; CLOSE ;  LEFT TURNING BOX  ; ; ; ;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indent="0">
              <a:spcBef>
                <a:spcPts val="0"/>
              </a:spcBef>
              <a:spcAft>
                <a:spcPts val="0"/>
              </a:spcAft>
              <a:buNone/>
              <a:tabLst>
                <a:tab pos="5715000" algn="l"/>
              </a:tabLst>
            </a:pPr>
            <a:r>
              <a:rPr lang="en-US" sz="1200" b="1" dirty="0">
                <a:effectLst/>
                <a:latin typeface="Times New Roman" panose="02020603050405020304" pitchFamily="18" charset="0"/>
              </a:rPr>
              <a:t>BALANCE LEFT &amp;  RIGHT ; ; TWIRL VINE ; THRU FACE &amp; CLOSE ; </a:t>
            </a: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DIP CENTER ; MANEUVER ;  2 RIGHT TURNS ;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200" b="1"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BALANCE LEFT &amp;  RIGHT ; ;  TWIRL VINE ;  THRU FACE &amp; CLOSE  ;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DIP CENTER ;  MANEUVER  ;  2 RIGHT TURNS ;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rPr>
              <a:t>BALANCE LEFT &amp; RIGHT ; ;  TWIRL VINE  ; </a:t>
            </a: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THRU SIDE &amp; CLOSE TO BUTTERFLY ;</a:t>
            </a: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b="1" dirty="0">
                <a:solidFill>
                  <a:srgbClr val="FF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200" dirty="0">
                <a:solidFill>
                  <a:srgbClr val="FF0000"/>
                </a:solidFill>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p:txBody>
      </p:sp>
      <p:pic>
        <p:nvPicPr>
          <p:cNvPr id="7" name="Cueing 3">
            <a:hlinkClick r:id="" action="ppaction://media"/>
            <a:extLst>
              <a:ext uri="{FF2B5EF4-FFF2-40B4-BE49-F238E27FC236}">
                <a16:creationId xmlns:a16="http://schemas.microsoft.com/office/drawing/2014/main" id="{15F1B827-5A85-DD0A-5760-A0B1AC3752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91352" y="6138766"/>
            <a:ext cx="609600" cy="609600"/>
          </a:xfrm>
          <a:prstGeom prst="rect">
            <a:avLst/>
          </a:prstGeom>
        </p:spPr>
      </p:pic>
      <p:sp>
        <p:nvSpPr>
          <p:cNvPr id="8" name="TextBox 7">
            <a:extLst>
              <a:ext uri="{FF2B5EF4-FFF2-40B4-BE49-F238E27FC236}">
                <a16:creationId xmlns:a16="http://schemas.microsoft.com/office/drawing/2014/main" id="{2DB9A495-42E1-9769-B4C6-AE19F7918DCC}"/>
              </a:ext>
            </a:extLst>
          </p:cNvPr>
          <p:cNvSpPr txBox="1"/>
          <p:nvPr/>
        </p:nvSpPr>
        <p:spPr>
          <a:xfrm>
            <a:off x="4386755" y="5669957"/>
            <a:ext cx="3023039" cy="369332"/>
          </a:xfrm>
          <a:prstGeom prst="rect">
            <a:avLst/>
          </a:prstGeom>
          <a:noFill/>
        </p:spPr>
        <p:txBody>
          <a:bodyPr wrap="square" rtlCol="0">
            <a:spAutoFit/>
          </a:bodyPr>
          <a:lstStyle/>
          <a:p>
            <a:r>
              <a:rPr lang="en-US" dirty="0"/>
              <a:t>TIPS OF MY FINGERS CUED</a:t>
            </a:r>
          </a:p>
        </p:txBody>
      </p:sp>
    </p:spTree>
    <p:extLst>
      <p:ext uri="{BB962C8B-B14F-4D97-AF65-F5344CB8AC3E}">
        <p14:creationId xmlns:p14="http://schemas.microsoft.com/office/powerpoint/2010/main" val="1478748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93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4">
            <a:extLst>
              <a:ext uri="{FF2B5EF4-FFF2-40B4-BE49-F238E27FC236}">
                <a16:creationId xmlns:a16="http://schemas.microsoft.com/office/drawing/2014/main" id="{B08C1B3E-E594-0385-C040-ABD5D2C9F0F3}"/>
              </a:ext>
            </a:extLst>
          </p:cNvPr>
          <p:cNvSpPr txBox="1">
            <a:spLocks/>
          </p:cNvSpPr>
          <p:nvPr/>
        </p:nvSpPr>
        <p:spPr>
          <a:xfrm>
            <a:off x="409930" y="1594891"/>
            <a:ext cx="6093510" cy="5029846"/>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a:spcBef>
                <a:spcPts val="0"/>
              </a:spcBef>
            </a:pPr>
            <a:endParaRPr lang="en-US" sz="1400" dirty="0">
              <a:latin typeface="Times New Roman" panose="02020603050405020304" pitchFamily="18" charset="0"/>
              <a:ea typeface="Times New Roman" panose="02020603050405020304" pitchFamily="18" charset="0"/>
            </a:endParaRPr>
          </a:p>
          <a:p>
            <a:endParaRPr lang="en-US" dirty="0"/>
          </a:p>
        </p:txBody>
      </p:sp>
      <p:sp>
        <p:nvSpPr>
          <p:cNvPr id="3" name="Content Placeholder 5">
            <a:extLst>
              <a:ext uri="{FF2B5EF4-FFF2-40B4-BE49-F238E27FC236}">
                <a16:creationId xmlns:a16="http://schemas.microsoft.com/office/drawing/2014/main" id="{9E42D999-B7F5-4905-5E21-611D12A4A2E8}"/>
              </a:ext>
            </a:extLst>
          </p:cNvPr>
          <p:cNvSpPr txBox="1">
            <a:spLocks/>
          </p:cNvSpPr>
          <p:nvPr/>
        </p:nvSpPr>
        <p:spPr>
          <a:xfrm>
            <a:off x="6298163" y="1753194"/>
            <a:ext cx="5884502" cy="4479655"/>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endParaRPr lang="en-US" dirty="0"/>
          </a:p>
        </p:txBody>
      </p:sp>
      <p:sp>
        <p:nvSpPr>
          <p:cNvPr id="6" name="Content Placeholder 4">
            <a:extLst>
              <a:ext uri="{FF2B5EF4-FFF2-40B4-BE49-F238E27FC236}">
                <a16:creationId xmlns:a16="http://schemas.microsoft.com/office/drawing/2014/main" id="{57F3B80E-F475-1364-4EA9-C56FFA0E3B95}"/>
              </a:ext>
            </a:extLst>
          </p:cNvPr>
          <p:cNvSpPr txBox="1">
            <a:spLocks/>
          </p:cNvSpPr>
          <p:nvPr/>
        </p:nvSpPr>
        <p:spPr>
          <a:xfrm>
            <a:off x="313034" y="1011567"/>
            <a:ext cx="6093510" cy="5029846"/>
          </a:xfrm>
          <a:prstGeom prst="rect">
            <a:avLst/>
          </a:prstGeom>
        </p:spPr>
        <p:txBody>
          <a:bodyPr>
            <a:normAutofit fontScale="85000" lnSpcReduction="20000"/>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indent="0">
              <a:spcBef>
                <a:spcPts val="0"/>
              </a:spcBef>
              <a:spcAft>
                <a:spcPts val="0"/>
              </a:spcAft>
              <a:buNone/>
            </a:pPr>
            <a:endParaRPr lang="en-US" sz="18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WAIT 2 ; </a:t>
            </a:r>
            <a:r>
              <a:rPr lang="en-US" sz="1900" b="1" dirty="0">
                <a:effectLst/>
                <a:latin typeface="Times New Roman" panose="02020603050405020304" pitchFamily="18" charset="0"/>
                <a:ea typeface="Times New Roman" panose="02020603050405020304" pitchFamily="18" charset="0"/>
              </a:rPr>
              <a:t>;</a:t>
            </a:r>
            <a:r>
              <a:rPr lang="en-US" sz="1600" b="1" dirty="0">
                <a:effectLst/>
                <a:latin typeface="Times New Roman" panose="02020603050405020304" pitchFamily="18" charset="0"/>
                <a:ea typeface="Times New Roman" panose="02020603050405020304" pitchFamily="18" charset="0"/>
              </a:rPr>
              <a:t>  HITCH APART ; SCISSORS THRU TO SEMI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2 FORWARD TWO STEPS ; ;  CUT BACK 4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DIP BACK &amp; RECOVER ;  CIRCLE AWAY 2 TWO STEPS ; ;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STRUT TOGETHER 4 ; ; LEFT TURNING BOX ; ; ; ;   BACK </a:t>
            </a: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HITCH ;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SCISSORS THRU ;  TWIRL VINE 2  ;  WALK 2  TO BUTTERFLY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FACE TO FACE &amp; BACK-TO-BACK  ; ; BASKETBALL  TURN ; ;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HITCH 6 ; ;  SLOW OPEN VINE 4 TO SEMI ; ;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2 FORWARD TWO STEPS ; ;  CUT BACK 4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DIP BACK &amp; RECOVER ; CIRCLE AWAY 2 TWO STEPS ; ;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 </a:t>
            </a:r>
            <a:endParaRPr lang="en-US" sz="16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600" b="1" dirty="0">
                <a:effectLst/>
                <a:latin typeface="Times New Roman" panose="02020603050405020304" pitchFamily="18" charset="0"/>
                <a:ea typeface="Times New Roman" panose="02020603050405020304" pitchFamily="18" charset="0"/>
              </a:rPr>
              <a:t>STRUT TOGETHER 4 ; ;</a:t>
            </a:r>
            <a:endParaRPr lang="en-US" sz="1600" dirty="0">
              <a:effectLst/>
              <a:latin typeface="Times New Roman" panose="02020603050405020304" pitchFamily="18" charset="0"/>
              <a:ea typeface="Times New Roman" panose="02020603050405020304" pitchFamily="18" charset="0"/>
            </a:endParaRPr>
          </a:p>
          <a:p>
            <a:pPr marL="0">
              <a:spcBef>
                <a:spcPts val="0"/>
              </a:spcBef>
            </a:pPr>
            <a:endParaRPr lang="en-US" sz="1400" dirty="0">
              <a:latin typeface="Times New Roman" panose="02020603050405020304" pitchFamily="18" charset="0"/>
              <a:ea typeface="Times New Roman" panose="02020603050405020304" pitchFamily="18" charset="0"/>
            </a:endParaRPr>
          </a:p>
          <a:p>
            <a:endParaRPr lang="en-US" dirty="0"/>
          </a:p>
        </p:txBody>
      </p:sp>
      <p:sp>
        <p:nvSpPr>
          <p:cNvPr id="7" name="Content Placeholder 5">
            <a:extLst>
              <a:ext uri="{FF2B5EF4-FFF2-40B4-BE49-F238E27FC236}">
                <a16:creationId xmlns:a16="http://schemas.microsoft.com/office/drawing/2014/main" id="{0157467B-1B6D-ECB4-AC5C-3477E4AB916C}"/>
              </a:ext>
            </a:extLst>
          </p:cNvPr>
          <p:cNvSpPr txBox="1">
            <a:spLocks/>
          </p:cNvSpPr>
          <p:nvPr/>
        </p:nvSpPr>
        <p:spPr>
          <a:xfrm>
            <a:off x="6201267" y="1169870"/>
            <a:ext cx="5884502" cy="4479655"/>
          </a:xfrm>
          <a:prstGeom prst="rect">
            <a:avLst/>
          </a:prstGeom>
        </p:spPr>
        <p:txBody>
          <a:bodyPr>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FACE TO FACE &amp; BACK-TO-BACK  ; ; BASKETBALL TURN ; ;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HITCH 6 ; ;  SLOW OPEN VINE 4 TO SEMI ; ; </a:t>
            </a:r>
            <a:endParaRPr lang="en-US" sz="1400" b="1"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400" dirty="0">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2 FORWARD TWO STEPS ; ;  CUT BACK 4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DIP BACK &amp; RECOVER ; CIRCLE AWAY 2 TWO STEPS ; ;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STRUT TOGETHER 4 ; ; LEFT TURNING BOX ; ; ; ;   BACK HITCH ;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SCISSORS THRU ;  TWIRL VINE 2  ;  WALK 2 TO BUTTERFLY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 </a:t>
            </a:r>
            <a:endParaRPr lang="en-US" sz="1400" dirty="0">
              <a:effectLst/>
              <a:latin typeface="Times New Roman" panose="02020603050405020304" pitchFamily="18" charset="0"/>
              <a:ea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rPr>
              <a:t>FULL BOX ; ;  SLOW OPEN VINE  ; APART POINT</a:t>
            </a:r>
            <a:endParaRPr lang="en-US" sz="1400" dirty="0">
              <a:effectLst/>
              <a:latin typeface="Times New Roman" panose="02020603050405020304" pitchFamily="18" charset="0"/>
              <a:ea typeface="Times New Roman" panose="02020603050405020304" pitchFamily="18" charset="0"/>
            </a:endParaRPr>
          </a:p>
          <a:p>
            <a:endParaRPr lang="en-US" dirty="0"/>
          </a:p>
        </p:txBody>
      </p:sp>
      <p:sp>
        <p:nvSpPr>
          <p:cNvPr id="8" name="TextBox 7">
            <a:extLst>
              <a:ext uri="{FF2B5EF4-FFF2-40B4-BE49-F238E27FC236}">
                <a16:creationId xmlns:a16="http://schemas.microsoft.com/office/drawing/2014/main" id="{67A73390-82B3-4F6A-A59A-1D222D60BFF4}"/>
              </a:ext>
            </a:extLst>
          </p:cNvPr>
          <p:cNvSpPr txBox="1"/>
          <p:nvPr/>
        </p:nvSpPr>
        <p:spPr>
          <a:xfrm>
            <a:off x="4792827" y="536721"/>
            <a:ext cx="2202022" cy="369332"/>
          </a:xfrm>
          <a:prstGeom prst="rect">
            <a:avLst/>
          </a:prstGeom>
          <a:noFill/>
        </p:spPr>
        <p:txBody>
          <a:bodyPr wrap="square" rtlCol="0">
            <a:spAutoFit/>
          </a:bodyPr>
          <a:lstStyle/>
          <a:p>
            <a:r>
              <a:rPr lang="en-US" dirty="0"/>
              <a:t>CREAM &amp; SUGAR  </a:t>
            </a:r>
          </a:p>
        </p:txBody>
      </p:sp>
      <p:sp>
        <p:nvSpPr>
          <p:cNvPr id="9" name="TextBox 8">
            <a:extLst>
              <a:ext uri="{FF2B5EF4-FFF2-40B4-BE49-F238E27FC236}">
                <a16:creationId xmlns:a16="http://schemas.microsoft.com/office/drawing/2014/main" id="{37C1D6A1-C3F9-3A20-A54E-544E2DF23846}"/>
              </a:ext>
            </a:extLst>
          </p:cNvPr>
          <p:cNvSpPr txBox="1"/>
          <p:nvPr/>
        </p:nvSpPr>
        <p:spPr>
          <a:xfrm>
            <a:off x="7147359" y="576296"/>
            <a:ext cx="3689131" cy="307777"/>
          </a:xfrm>
          <a:prstGeom prst="rect">
            <a:avLst/>
          </a:prstGeom>
          <a:noFill/>
        </p:spPr>
        <p:txBody>
          <a:bodyPr wrap="square" rtlCol="0">
            <a:spAutoFit/>
          </a:bodyPr>
          <a:lstStyle/>
          <a:p>
            <a:r>
              <a:rPr lang="en-US" sz="1400" dirty="0"/>
              <a:t>Two Step, Chinook Rounds (by Gene Noble)</a:t>
            </a:r>
          </a:p>
        </p:txBody>
      </p:sp>
      <p:pic>
        <p:nvPicPr>
          <p:cNvPr id="11" name="Cueing 5">
            <a:hlinkClick r:id="" action="ppaction://media"/>
            <a:extLst>
              <a:ext uri="{FF2B5EF4-FFF2-40B4-BE49-F238E27FC236}">
                <a16:creationId xmlns:a16="http://schemas.microsoft.com/office/drawing/2014/main" id="{72DB51CE-FB29-2339-79CB-9610CA08941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89038" y="6074546"/>
            <a:ext cx="609600" cy="609600"/>
          </a:xfrm>
          <a:prstGeom prst="rect">
            <a:avLst/>
          </a:prstGeom>
        </p:spPr>
      </p:pic>
      <p:sp>
        <p:nvSpPr>
          <p:cNvPr id="12" name="TextBox 11">
            <a:extLst>
              <a:ext uri="{FF2B5EF4-FFF2-40B4-BE49-F238E27FC236}">
                <a16:creationId xmlns:a16="http://schemas.microsoft.com/office/drawing/2014/main" id="{CC92CFB7-C747-9026-D495-D0BCB8F2801E}"/>
              </a:ext>
            </a:extLst>
          </p:cNvPr>
          <p:cNvSpPr txBox="1"/>
          <p:nvPr/>
        </p:nvSpPr>
        <p:spPr>
          <a:xfrm>
            <a:off x="4477407" y="5649525"/>
            <a:ext cx="3168869" cy="369332"/>
          </a:xfrm>
          <a:prstGeom prst="rect">
            <a:avLst/>
          </a:prstGeom>
          <a:noFill/>
        </p:spPr>
        <p:txBody>
          <a:bodyPr wrap="square" rtlCol="0">
            <a:spAutoFit/>
          </a:bodyPr>
          <a:lstStyle/>
          <a:p>
            <a:r>
              <a:rPr lang="en-US" dirty="0"/>
              <a:t>CREAM AND SUGAR CUED</a:t>
            </a:r>
          </a:p>
        </p:txBody>
      </p:sp>
    </p:spTree>
    <p:extLst>
      <p:ext uri="{BB962C8B-B14F-4D97-AF65-F5344CB8AC3E}">
        <p14:creationId xmlns:p14="http://schemas.microsoft.com/office/powerpoint/2010/main" val="206152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59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6172339-8DC6-89C3-8DE9-8B3381E6794F}"/>
              </a:ext>
            </a:extLst>
          </p:cNvPr>
          <p:cNvSpPr txBox="1"/>
          <p:nvPr/>
        </p:nvSpPr>
        <p:spPr>
          <a:xfrm>
            <a:off x="220718" y="239112"/>
            <a:ext cx="11516710" cy="4770537"/>
          </a:xfrm>
          <a:prstGeom prst="rect">
            <a:avLst/>
          </a:prstGeom>
          <a:noFill/>
        </p:spPr>
        <p:txBody>
          <a:bodyPr wrap="square">
            <a:spAutoFit/>
          </a:bodyPr>
          <a:lstStyle/>
          <a:p>
            <a:pPr marL="0" marR="0">
              <a:spcBef>
                <a:spcPts val="0"/>
              </a:spcBef>
              <a:spcAft>
                <a:spcPts val="0"/>
              </a:spcAft>
            </a:pPr>
            <a:r>
              <a:rPr lang="en-US" sz="1400" b="1" dirty="0">
                <a:latin typeface="Calibri" panose="020F0502020204030204" pitchFamily="34" charset="0"/>
                <a:ea typeface="Calibri" panose="020F0502020204030204" pitchFamily="34" charset="0"/>
                <a:cs typeface="Times New Roman" panose="02020603050405020304" pitchFamily="18" charset="0"/>
              </a:rPr>
              <a:t>In a nutshell h</a:t>
            </a:r>
            <a:r>
              <a:rPr lang="en-US" sz="1400" b="1" dirty="0">
                <a:effectLst/>
                <a:latin typeface="Calibri" panose="020F0502020204030204" pitchFamily="34" charset="0"/>
                <a:ea typeface="Calibri" panose="020F0502020204030204" pitchFamily="34" charset="0"/>
                <a:cs typeface="Times New Roman" panose="02020603050405020304" pitchFamily="18" charset="0"/>
              </a:rPr>
              <a:t>ere’s how it works: </a:t>
            </a:r>
          </a:p>
          <a:p>
            <a:pPr marL="0" marR="0">
              <a:spcBef>
                <a:spcPts val="0"/>
              </a:spcBef>
              <a:spcAft>
                <a:spcPts val="0"/>
              </a:spcAft>
            </a:pPr>
            <a:r>
              <a:rPr lang="en-US" sz="1400" b="1" dirty="0">
                <a:effectLst/>
                <a:latin typeface="Calibri" panose="020F0502020204030204" pitchFamily="34" charset="0"/>
                <a:ea typeface="Calibri" panose="020F0502020204030204" pitchFamily="34" charset="0"/>
                <a:cs typeface="Times New Roman" panose="02020603050405020304" pitchFamily="18" charset="0"/>
              </a:rPr>
              <a:t>Nearly all Round Dance movements take one, two, or four measures for the dancer to perform. Cueing one measure ahead of the expected dancers’ action, allows time for the dancer to receive the cue and perform the movement in rhythm with the music.</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WALTZ:</a:t>
            </a:r>
          </a:p>
          <a:p>
            <a:pPr marL="0" marR="0">
              <a:spcBef>
                <a:spcPts val="0"/>
              </a:spcBef>
              <a:spcAft>
                <a:spcPts val="0"/>
              </a:spcAft>
            </a:pPr>
            <a:r>
              <a:rPr lang="en-US" sz="1400" b="1" dirty="0">
                <a:latin typeface="Times New Roman" panose="02020603050405020304" pitchFamily="18" charset="0"/>
                <a:ea typeface="Calibri" panose="020F0502020204030204" pitchFamily="34" charset="0"/>
                <a:cs typeface="Times New Roman" panose="02020603050405020304" pitchFamily="18" charset="0"/>
              </a:rPr>
              <a:t>Wait 2</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(The dancer waits 2 but the Cuer waits only one measure. ) ;  Apart Point;  Together to Butterfly;</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Waltz Away;  Twinkle Thru Twice; (Cuer waits one measure)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Thru Face &amp; Close; Left Turning Box ; ; ; (Cuer waits Three measures) ; etc. </a:t>
            </a:r>
          </a:p>
          <a:p>
            <a:pPr marL="0" marR="0">
              <a:spcBef>
                <a:spcPts val="0"/>
              </a:spcBef>
              <a:spcAft>
                <a:spcPts val="0"/>
              </a:spcAft>
            </a:pPr>
            <a:endParaRPr lang="en-US" sz="1200" b="1" dirty="0">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400" b="1"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         TWO-STEP:</a:t>
            </a:r>
            <a:endParaRPr lang="en-US" sz="1400" b="1" dirty="0">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Wait 2 ;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(The dancer waits 2 but the Cuer waits only one measure. )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Hitch Apart; Scissors Thru to Semi ;</a:t>
            </a:r>
          </a:p>
          <a:p>
            <a:pPr marL="0" marR="0" indent="0">
              <a:spcBef>
                <a:spcPts val="0"/>
              </a:spcBef>
              <a:spcAft>
                <a:spcPts val="0"/>
              </a:spcAft>
              <a:buNone/>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2 Forward Two Steps ;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(Cuer waits one measure)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Cut Back 4 ;</a:t>
            </a:r>
          </a:p>
          <a:p>
            <a:pPr marL="0" marR="0" indent="0">
              <a:spcBef>
                <a:spcPts val="0"/>
              </a:spcBef>
              <a:spcAft>
                <a:spcPts val="0"/>
              </a:spcAft>
              <a:buNone/>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Dip Back and Recover ;  Circle Away 2 Two Steps ;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(Cuer waits one measure)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indent="0">
              <a:spcBef>
                <a:spcPts val="0"/>
              </a:spcBef>
              <a:spcAft>
                <a:spcPts val="0"/>
              </a:spcAft>
              <a:buNone/>
            </a:pPr>
            <a:endPar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spcBef>
                <a:spcPts val="0"/>
              </a:spcBef>
              <a:spcAft>
                <a:spcPts val="0"/>
              </a:spcAft>
              <a:buNone/>
            </a:pP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Strut Together 4 ;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(Cuer waits one measure)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Left Turning Box ; ; ; </a:t>
            </a:r>
            <a:r>
              <a:rPr lang="en-US" sz="1400" b="1" dirty="0">
                <a:effectLst/>
                <a:latin typeface="Times New Roman" panose="02020603050405020304" pitchFamily="18" charset="0"/>
                <a:ea typeface="Calibri" panose="020F0502020204030204" pitchFamily="34" charset="0"/>
                <a:cs typeface="Times New Roman" panose="02020603050405020304" pitchFamily="18" charset="0"/>
              </a:rPr>
              <a:t>(Cuer waits three measures) </a:t>
            </a:r>
            <a:r>
              <a:rPr lang="en-US" sz="1400" b="1" dirty="0">
                <a:effectLst/>
                <a:latin typeface="Times New Roman" panose="02020603050405020304" pitchFamily="18" charset="0"/>
                <a:ea typeface="Times New Roman" panose="02020603050405020304" pitchFamily="18" charset="0"/>
                <a:cs typeface="Times New Roman" panose="02020603050405020304" pitchFamily="18" charset="0"/>
              </a:rPr>
              <a:t>;   Back Hitch ; etc.</a:t>
            </a:r>
          </a:p>
          <a:p>
            <a:pPr marL="0" marR="0" indent="0">
              <a:spcBef>
                <a:spcPts val="0"/>
              </a:spcBef>
              <a:spcAft>
                <a:spcPts val="0"/>
              </a:spcAft>
              <a:buNone/>
            </a:pPr>
            <a:r>
              <a:rPr lang="en-US" sz="1200" b="1" dirty="0">
                <a:effectLst/>
                <a:latin typeface="Times New Roman" panose="02020603050405020304" pitchFamily="18" charset="0"/>
                <a:ea typeface="Times New Roman" panose="02020603050405020304" pitchFamily="18" charset="0"/>
              </a:rPr>
              <a:t> </a:t>
            </a:r>
            <a:endParaRPr lang="en-US" sz="1200" dirty="0">
              <a:effectLs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Cueing 1">
            <a:hlinkClick r:id="" action="ppaction://media"/>
            <a:extLst>
              <a:ext uri="{FF2B5EF4-FFF2-40B4-BE49-F238E27FC236}">
                <a16:creationId xmlns:a16="http://schemas.microsoft.com/office/drawing/2014/main" id="{16DACF41-BAAC-F1A5-88C3-E50E756311E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369473" y="6151179"/>
            <a:ext cx="609600" cy="609600"/>
          </a:xfrm>
          <a:prstGeom prst="rect">
            <a:avLst/>
          </a:prstGeom>
        </p:spPr>
      </p:pic>
      <p:sp>
        <p:nvSpPr>
          <p:cNvPr id="7" name="TextBox 6">
            <a:extLst>
              <a:ext uri="{FF2B5EF4-FFF2-40B4-BE49-F238E27FC236}">
                <a16:creationId xmlns:a16="http://schemas.microsoft.com/office/drawing/2014/main" id="{3327AE1D-E848-F1A2-20EE-5719D2B7221F}"/>
              </a:ext>
            </a:extLst>
          </p:cNvPr>
          <p:cNvSpPr txBox="1"/>
          <p:nvPr/>
        </p:nvSpPr>
        <p:spPr>
          <a:xfrm>
            <a:off x="1856390" y="5463679"/>
            <a:ext cx="8245365" cy="584775"/>
          </a:xfrm>
          <a:prstGeom prst="rect">
            <a:avLst/>
          </a:prstGeom>
          <a:noFill/>
        </p:spPr>
        <p:txBody>
          <a:bodyPr wrap="square" rtlCol="0">
            <a:spAutoFit/>
          </a:bodyPr>
          <a:lstStyle/>
          <a:p>
            <a:pPr algn="ctr"/>
            <a:r>
              <a:rPr lang="en-US" sz="1600" dirty="0"/>
              <a:t>Thanks for giving this a try. I hope it helps. Have fun and enjoy</a:t>
            </a:r>
          </a:p>
          <a:p>
            <a:pPr algn="ctr"/>
            <a:r>
              <a:rPr lang="en-US" sz="1600" dirty="0"/>
              <a:t>WRAP-UP</a:t>
            </a:r>
          </a:p>
        </p:txBody>
      </p:sp>
    </p:spTree>
    <p:extLst>
      <p:ext uri="{BB962C8B-B14F-4D97-AF65-F5344CB8AC3E}">
        <p14:creationId xmlns:p14="http://schemas.microsoft.com/office/powerpoint/2010/main" val="1098079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21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12777</TotalTime>
  <Words>1451</Words>
  <Application>Microsoft Office PowerPoint</Application>
  <PresentationFormat>Widescreen</PresentationFormat>
  <Paragraphs>144</Paragraphs>
  <Slides>5</Slides>
  <Notes>0</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Gill Sans MT</vt:lpstr>
      <vt:lpstr>Times New Roman</vt:lpstr>
      <vt:lpstr>Gallery</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Daryl Clendenin</dc:creator>
  <cp:lastModifiedBy>Daryl Clendenin</cp:lastModifiedBy>
  <cp:revision>54</cp:revision>
  <dcterms:created xsi:type="dcterms:W3CDTF">2022-05-25T23:20:52Z</dcterms:created>
  <dcterms:modified xsi:type="dcterms:W3CDTF">2022-06-05T15:45:55Z</dcterms:modified>
</cp:coreProperties>
</file>