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6" r:id="rId1"/>
  </p:sldMasterIdLst>
  <p:sldIdLst>
    <p:sldId id="256" r:id="rId2"/>
    <p:sldId id="257" r:id="rId3"/>
    <p:sldId id="258" r:id="rId4"/>
    <p:sldId id="267" r:id="rId5"/>
    <p:sldId id="259" r:id="rId6"/>
    <p:sldId id="264" r:id="rId7"/>
    <p:sldId id="263" r:id="rId8"/>
    <p:sldId id="261" r:id="rId9"/>
    <p:sldId id="262" r:id="rId10"/>
    <p:sldId id="272" r:id="rId11"/>
    <p:sldId id="273" r:id="rId12"/>
    <p:sldId id="274" r:id="rId13"/>
    <p:sldId id="275" r:id="rId1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6DB6CC-07CA-4430-9332-6E17E6D28BC2}" v="1" dt="2022-03-23T20:20:40.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74"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yl Clendenin" userId="17f831994bb168e0" providerId="LiveId" clId="{736DB6CC-07CA-4430-9332-6E17E6D28BC2}"/>
    <pc:docChg chg="custSel delSld modSld">
      <pc:chgData name="Daryl Clendenin" userId="17f831994bb168e0" providerId="LiveId" clId="{736DB6CC-07CA-4430-9332-6E17E6D28BC2}" dt="2022-03-24T16:20:11.546" v="740"/>
      <pc:docMkLst>
        <pc:docMk/>
      </pc:docMkLst>
      <pc:sldChg chg="modSp mod">
        <pc:chgData name="Daryl Clendenin" userId="17f831994bb168e0" providerId="LiveId" clId="{736DB6CC-07CA-4430-9332-6E17E6D28BC2}" dt="2022-03-24T16:20:11.546" v="740"/>
        <pc:sldMkLst>
          <pc:docMk/>
          <pc:sldMk cId="825009302" sldId="259"/>
        </pc:sldMkLst>
        <pc:spChg chg="mod">
          <ac:chgData name="Daryl Clendenin" userId="17f831994bb168e0" providerId="LiveId" clId="{736DB6CC-07CA-4430-9332-6E17E6D28BC2}" dt="2022-03-24T16:20:11.546" v="740"/>
          <ac:spMkLst>
            <pc:docMk/>
            <pc:sldMk cId="825009302" sldId="259"/>
            <ac:spMk id="4" creationId="{6728CF3B-5A63-40B2-A6D2-9B9DE6864038}"/>
          </ac:spMkLst>
        </pc:spChg>
      </pc:sldChg>
      <pc:sldChg chg="del">
        <pc:chgData name="Daryl Clendenin" userId="17f831994bb168e0" providerId="LiveId" clId="{736DB6CC-07CA-4430-9332-6E17E6D28BC2}" dt="2022-03-23T18:47:11.570" v="1" actId="47"/>
        <pc:sldMkLst>
          <pc:docMk/>
          <pc:sldMk cId="4185802900" sldId="271"/>
        </pc:sldMkLst>
      </pc:sldChg>
      <pc:sldChg chg="modSp mod">
        <pc:chgData name="Daryl Clendenin" userId="17f831994bb168e0" providerId="LiveId" clId="{736DB6CC-07CA-4430-9332-6E17E6D28BC2}" dt="2022-03-23T18:47:42.746" v="3" actId="20577"/>
        <pc:sldMkLst>
          <pc:docMk/>
          <pc:sldMk cId="2996063301" sldId="273"/>
        </pc:sldMkLst>
        <pc:spChg chg="mod">
          <ac:chgData name="Daryl Clendenin" userId="17f831994bb168e0" providerId="LiveId" clId="{736DB6CC-07CA-4430-9332-6E17E6D28BC2}" dt="2022-03-23T18:47:42.746" v="3" actId="20577"/>
          <ac:spMkLst>
            <pc:docMk/>
            <pc:sldMk cId="2996063301" sldId="273"/>
            <ac:spMk id="4" creationId="{2C15F6A3-160F-4970-ADE7-516FB4549169}"/>
          </ac:spMkLst>
        </pc:spChg>
      </pc:sldChg>
      <pc:sldChg chg="modSp mod">
        <pc:chgData name="Daryl Clendenin" userId="17f831994bb168e0" providerId="LiveId" clId="{736DB6CC-07CA-4430-9332-6E17E6D28BC2}" dt="2022-03-23T20:20:50.109" v="739" actId="20577"/>
        <pc:sldMkLst>
          <pc:docMk/>
          <pc:sldMk cId="513773713" sldId="274"/>
        </pc:sldMkLst>
        <pc:spChg chg="mod">
          <ac:chgData name="Daryl Clendenin" userId="17f831994bb168e0" providerId="LiveId" clId="{736DB6CC-07CA-4430-9332-6E17E6D28BC2}" dt="2022-03-23T20:19:36.909" v="708" actId="1076"/>
          <ac:spMkLst>
            <pc:docMk/>
            <pc:sldMk cId="513773713" sldId="274"/>
            <ac:spMk id="2" creationId="{07C03FAF-08B0-4064-8085-A2ED8BB64D90}"/>
          </ac:spMkLst>
        </pc:spChg>
        <pc:spChg chg="mod">
          <ac:chgData name="Daryl Clendenin" userId="17f831994bb168e0" providerId="LiveId" clId="{736DB6CC-07CA-4430-9332-6E17E6D28BC2}" dt="2022-03-23T20:20:50.109" v="739" actId="20577"/>
          <ac:spMkLst>
            <pc:docMk/>
            <pc:sldMk cId="513773713" sldId="274"/>
            <ac:spMk id="3" creationId="{8BEA58B7-BF9D-418C-B0E6-E9714DF22C84}"/>
          </ac:spMkLst>
        </pc:spChg>
      </pc:sldChg>
      <pc:sldChg chg="modSp mod">
        <pc:chgData name="Daryl Clendenin" userId="17f831994bb168e0" providerId="LiveId" clId="{736DB6CC-07CA-4430-9332-6E17E6D28BC2}" dt="2022-03-23T20:17:08.609" v="655" actId="21"/>
        <pc:sldMkLst>
          <pc:docMk/>
          <pc:sldMk cId="3752402104" sldId="275"/>
        </pc:sldMkLst>
        <pc:spChg chg="mod">
          <ac:chgData name="Daryl Clendenin" userId="17f831994bb168e0" providerId="LiveId" clId="{736DB6CC-07CA-4430-9332-6E17E6D28BC2}" dt="2022-03-23T20:17:08.609" v="655" actId="21"/>
          <ac:spMkLst>
            <pc:docMk/>
            <pc:sldMk cId="3752402104" sldId="275"/>
            <ac:spMk id="2" creationId="{152CC06D-7B3E-4CB1-8B58-9BA64A18C409}"/>
          </ac:spMkLst>
        </pc:spChg>
      </pc:sldChg>
      <pc:sldChg chg="del">
        <pc:chgData name="Daryl Clendenin" userId="17f831994bb168e0" providerId="LiveId" clId="{736DB6CC-07CA-4430-9332-6E17E6D28BC2}" dt="2022-03-23T18:47:06.960" v="0" actId="47"/>
        <pc:sldMkLst>
          <pc:docMk/>
          <pc:sldMk cId="402644550" sldId="276"/>
        </pc:sldMkLst>
      </pc:sldChg>
      <pc:sldChg chg="del">
        <pc:chgData name="Daryl Clendenin" userId="17f831994bb168e0" providerId="LiveId" clId="{736DB6CC-07CA-4430-9332-6E17E6D28BC2}" dt="2022-03-23T18:48:19.407" v="4" actId="47"/>
        <pc:sldMkLst>
          <pc:docMk/>
          <pc:sldMk cId="2182961306" sldId="27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50D3E-8836-487A-BFEB-96E1BB4139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2941BA-E2F5-45B9-ACA7-0D19D02FDD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B56821-7AB4-410B-8FA8-BD97F266434F}"/>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5" name="Footer Placeholder 4">
            <a:extLst>
              <a:ext uri="{FF2B5EF4-FFF2-40B4-BE49-F238E27FC236}">
                <a16:creationId xmlns:a16="http://schemas.microsoft.com/office/drawing/2014/main" id="{3A02D3DC-798A-4D09-B904-696AF0179F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652B42-732B-4D3F-B5EB-C38E0E90C07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1018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A4EEC-4766-4A9B-8C14-AE2132EEC6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DA2A99-7A8B-4BA0-94CE-4954DAAADA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A06CE-3D3E-45AC-8559-0065DD0EF667}"/>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5" name="Footer Placeholder 4">
            <a:extLst>
              <a:ext uri="{FF2B5EF4-FFF2-40B4-BE49-F238E27FC236}">
                <a16:creationId xmlns:a16="http://schemas.microsoft.com/office/drawing/2014/main" id="{DC61DDD6-F785-45F1-9BD1-5BCD1A9679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B9FD9-BBA1-4719-9074-32700BDCA47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6398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C30A94-C1A8-4849-86B7-5D083FC364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9CE234-EF29-4E55-94A5-CF7BCEA223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5CB39-0A45-4408-A841-EF986CDD4C89}"/>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5" name="Footer Placeholder 4">
            <a:extLst>
              <a:ext uri="{FF2B5EF4-FFF2-40B4-BE49-F238E27FC236}">
                <a16:creationId xmlns:a16="http://schemas.microsoft.com/office/drawing/2014/main" id="{DE5D1F66-A468-4E99-87A8-B95EF82ABE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6FEDB0E-D1B8-4C22-BE94-145096FA98B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890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186F-DFA2-4384-8DDC-0EFC5DE5B2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C7AB22-BF5F-4ABF-BFFD-CA60952EB8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B1FA0-D1AE-45AA-88A4-18437292A54E}"/>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5" name="Footer Placeholder 4">
            <a:extLst>
              <a:ext uri="{FF2B5EF4-FFF2-40B4-BE49-F238E27FC236}">
                <a16:creationId xmlns:a16="http://schemas.microsoft.com/office/drawing/2014/main" id="{FA4AD926-3B61-47D7-9350-55C57B0B02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272A1F-25AD-4327-8D77-9657A3656A7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61E4-7537-4E57-8148-83AA73B0F7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069027-0938-4A00-9656-56ADD7328D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CA6D18-1CF9-457A-B67A-36590EF42382}"/>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5" name="Footer Placeholder 4">
            <a:extLst>
              <a:ext uri="{FF2B5EF4-FFF2-40B4-BE49-F238E27FC236}">
                <a16:creationId xmlns:a16="http://schemas.microsoft.com/office/drawing/2014/main" id="{AEB1AADB-5670-40C1-AF6D-169DA0CBD0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375B45-443B-494B-98FC-07F714A8ADF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0674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236E-0DDC-4241-9A38-D44AC0B097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01C53-8BCE-4D82-9EF2-4BAFD9D429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177F10-15D5-4EC4-802F-3901F4191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386BA3-B9B0-4CD6-AA61-25909101F0B9}"/>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6" name="Footer Placeholder 5">
            <a:extLst>
              <a:ext uri="{FF2B5EF4-FFF2-40B4-BE49-F238E27FC236}">
                <a16:creationId xmlns:a16="http://schemas.microsoft.com/office/drawing/2014/main" id="{56DD7A03-CF22-4297-AD96-F52E41E9FE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B415BA-9CE3-4BA0-9485-176BD70E2AA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9946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B3E7C-0E22-4DC5-87CF-368D521387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46B449-1C25-45E3-A7AD-4C288BF64B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D0A9C8-EB7D-4024-86DD-1EC5E1179D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8DAFFA-E9E3-4601-A038-DD157AAB34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9F0411-FCF0-4469-B10D-888E5F22C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C18480-479A-4C0C-9836-BF8E462A2133}"/>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8" name="Footer Placeholder 7">
            <a:extLst>
              <a:ext uri="{FF2B5EF4-FFF2-40B4-BE49-F238E27FC236}">
                <a16:creationId xmlns:a16="http://schemas.microsoft.com/office/drawing/2014/main" id="{5E6BB655-ACAD-405A-9307-EC0B0103706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5866904-044F-4448-9867-2D50ABE33A0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91673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1E45-B175-4F49-A0A6-1E1764EA8E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D345EA-C2D8-4B4D-97AF-142E353C59B7}"/>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4" name="Footer Placeholder 3">
            <a:extLst>
              <a:ext uri="{FF2B5EF4-FFF2-40B4-BE49-F238E27FC236}">
                <a16:creationId xmlns:a16="http://schemas.microsoft.com/office/drawing/2014/main" id="{908BCFEE-FD50-42EE-8D22-41003C49527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7C67F3-0515-4543-AB51-78D786DAA19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5352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864678-4645-458C-B208-A977E4720154}"/>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3" name="Footer Placeholder 2">
            <a:extLst>
              <a:ext uri="{FF2B5EF4-FFF2-40B4-BE49-F238E27FC236}">
                <a16:creationId xmlns:a16="http://schemas.microsoft.com/office/drawing/2014/main" id="{0331907C-1262-45EE-8C85-CC24E593E43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77B6401-F475-4256-9C6F-ACAB45F9593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07183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D66C5-5841-4BF0-8891-D4D6AB37A4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46F49D-D285-4098-800F-2E1504437A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3B8579-FC14-40FC-9936-A6474163D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F9CA1A-B6CE-4B8F-8D0C-0E4868F486F0}"/>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6" name="Footer Placeholder 5">
            <a:extLst>
              <a:ext uri="{FF2B5EF4-FFF2-40B4-BE49-F238E27FC236}">
                <a16:creationId xmlns:a16="http://schemas.microsoft.com/office/drawing/2014/main" id="{87F74F73-11D5-49ED-B3B1-0B0CAE66923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6CE4A4F-F0AF-4011-8C9E-8AFC102D702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4624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D4E9C-1737-4576-B49B-58C15150F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0B1606-A035-461A-AB4F-0DA89933E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990011-253F-4B3A-BE06-5AD5B2056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B82F9-36B9-4011-AD9D-490E8D90E023}"/>
              </a:ext>
            </a:extLst>
          </p:cNvPr>
          <p:cNvSpPr>
            <a:spLocks noGrp="1"/>
          </p:cNvSpPr>
          <p:nvPr>
            <p:ph type="dt" sz="half" idx="10"/>
          </p:nvPr>
        </p:nvSpPr>
        <p:spPr/>
        <p:txBody>
          <a:bodyPr/>
          <a:lstStyle/>
          <a:p>
            <a:fld id="{48A87A34-81AB-432B-8DAE-1953F412C126}" type="datetimeFigureOut">
              <a:rPr lang="en-US" smtClean="0"/>
              <a:t>3/24/2022</a:t>
            </a:fld>
            <a:endParaRPr lang="en-US" dirty="0"/>
          </a:p>
        </p:txBody>
      </p:sp>
      <p:sp>
        <p:nvSpPr>
          <p:cNvPr id="6" name="Footer Placeholder 5">
            <a:extLst>
              <a:ext uri="{FF2B5EF4-FFF2-40B4-BE49-F238E27FC236}">
                <a16:creationId xmlns:a16="http://schemas.microsoft.com/office/drawing/2014/main" id="{52DC3E41-F608-4372-8DCE-FD2029ADDE7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D4229B-B257-4C3C-AD1D-980BBF14CD9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38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BD6E7E-296A-4199-9AFA-F4543BB74D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6F80A6-9A18-4E70-8869-EF509D3710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856DC5-143D-4DF3-801D-0A556CAA3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3/24/2022</a:t>
            </a:fld>
            <a:endParaRPr lang="en-US" dirty="0"/>
          </a:p>
        </p:txBody>
      </p:sp>
      <p:sp>
        <p:nvSpPr>
          <p:cNvPr id="5" name="Footer Placeholder 4">
            <a:extLst>
              <a:ext uri="{FF2B5EF4-FFF2-40B4-BE49-F238E27FC236}">
                <a16:creationId xmlns:a16="http://schemas.microsoft.com/office/drawing/2014/main" id="{94712EBB-1D00-4ACC-8D0A-34EE90C61D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2864357-C8AE-43DF-92F5-75231C492B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8262547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1drv.ms/u/s!AuBosUuZMfgXhKsZLHYUFCOFiSlcgQ?e=GbrLdp"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oleObject" Target="../embeddings/oleObject7.bin"/><Relationship Id="rId3" Type="http://schemas.openxmlformats.org/officeDocument/2006/relationships/slideLayout" Target="../slideLayouts/slideLayout7.xml"/><Relationship Id="rId7" Type="http://schemas.openxmlformats.org/officeDocument/2006/relationships/oleObject" Target="../embeddings/oleObject4.bin"/><Relationship Id="rId12" Type="http://schemas.openxmlformats.org/officeDocument/2006/relationships/image" Target="../media/image7.emf"/><Relationship Id="rId2" Type="http://schemas.openxmlformats.org/officeDocument/2006/relationships/audio" Target="../media/media3.m4a"/><Relationship Id="rId16" Type="http://schemas.openxmlformats.org/officeDocument/2006/relationships/image" Target="../media/image9.emf"/><Relationship Id="rId1" Type="http://schemas.microsoft.com/office/2007/relationships/media" Target="../media/media3.m4a"/><Relationship Id="rId6" Type="http://schemas.openxmlformats.org/officeDocument/2006/relationships/image" Target="../media/image2.png"/><Relationship Id="rId11" Type="http://schemas.openxmlformats.org/officeDocument/2006/relationships/oleObject" Target="../embeddings/oleObject6.bin"/><Relationship Id="rId5" Type="http://schemas.openxmlformats.org/officeDocument/2006/relationships/image" Target="../media/image4.emf"/><Relationship Id="rId15" Type="http://schemas.openxmlformats.org/officeDocument/2006/relationships/oleObject" Target="../embeddings/oleObject8.bin"/><Relationship Id="rId10" Type="http://schemas.openxmlformats.org/officeDocument/2006/relationships/image" Target="../media/image6.emf"/><Relationship Id="rId4" Type="http://schemas.openxmlformats.org/officeDocument/2006/relationships/oleObject" Target="../embeddings/oleObject3.bin"/><Relationship Id="rId9" Type="http://schemas.openxmlformats.org/officeDocument/2006/relationships/oleObject" Target="../embeddings/oleObject5.bin"/><Relationship Id="rId1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hyperlink" Target="https://1drv.ms/u/s!AuBosUuZMfgXhKsZLHYUFCOFiSlcgQ?e=7L8tPq"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oleObject" Target="../embeddings/oleObject13.bin"/><Relationship Id="rId18" Type="http://schemas.openxmlformats.org/officeDocument/2006/relationships/image" Target="../media/image16.emf"/><Relationship Id="rId3" Type="http://schemas.openxmlformats.org/officeDocument/2006/relationships/slideLayout" Target="../slideLayouts/slideLayout7.xml"/><Relationship Id="rId7" Type="http://schemas.openxmlformats.org/officeDocument/2006/relationships/oleObject" Target="../embeddings/oleObject10.bin"/><Relationship Id="rId12" Type="http://schemas.openxmlformats.org/officeDocument/2006/relationships/image" Target="../media/image13.emf"/><Relationship Id="rId17" Type="http://schemas.openxmlformats.org/officeDocument/2006/relationships/oleObject" Target="../embeddings/oleObject15.bin"/><Relationship Id="rId2" Type="http://schemas.openxmlformats.org/officeDocument/2006/relationships/audio" Target="../media/media5.m4a"/><Relationship Id="rId16" Type="http://schemas.openxmlformats.org/officeDocument/2006/relationships/image" Target="../media/image15.emf"/><Relationship Id="rId1" Type="http://schemas.microsoft.com/office/2007/relationships/media" Target="../media/media5.m4a"/><Relationship Id="rId6" Type="http://schemas.openxmlformats.org/officeDocument/2006/relationships/image" Target="../media/image10.e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oleObject" Target="../embeddings/oleObject14.bin"/><Relationship Id="rId10" Type="http://schemas.openxmlformats.org/officeDocument/2006/relationships/image" Target="../media/image12.emf"/><Relationship Id="rId4" Type="http://schemas.openxmlformats.org/officeDocument/2006/relationships/image" Target="../media/image2.png"/><Relationship Id="rId9" Type="http://schemas.openxmlformats.org/officeDocument/2006/relationships/oleObject" Target="../embeddings/oleObject11.bin"/><Relationship Id="rId1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17.emf"/><Relationship Id="rId7" Type="http://schemas.openxmlformats.org/officeDocument/2006/relationships/image" Target="../media/image19.wmf"/><Relationship Id="rId2" Type="http://schemas.openxmlformats.org/officeDocument/2006/relationships/oleObject" Target="../embeddings/oleObject16.bin"/><Relationship Id="rId1" Type="http://schemas.openxmlformats.org/officeDocument/2006/relationships/slideLayout" Target="../slideLayouts/slideLayout7.xml"/><Relationship Id="rId6" Type="http://schemas.openxmlformats.org/officeDocument/2006/relationships/oleObject" Target="../embeddings/oleObject18.bin"/><Relationship Id="rId11" Type="http://schemas.openxmlformats.org/officeDocument/2006/relationships/image" Target="../media/image21.emf"/><Relationship Id="rId5" Type="http://schemas.openxmlformats.org/officeDocument/2006/relationships/image" Target="../media/image18.emf"/><Relationship Id="rId10" Type="http://schemas.openxmlformats.org/officeDocument/2006/relationships/oleObject" Target="../embeddings/oleObject20.bin"/><Relationship Id="rId4" Type="http://schemas.openxmlformats.org/officeDocument/2006/relationships/oleObject" Target="../embeddings/oleObject17.bin"/><Relationship Id="rId9"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DB505-164C-483B-8440-E398E2AEF9C1}"/>
              </a:ext>
            </a:extLst>
          </p:cNvPr>
          <p:cNvSpPr>
            <a:spLocks noGrp="1"/>
          </p:cNvSpPr>
          <p:nvPr>
            <p:ph type="ctrTitle"/>
          </p:nvPr>
        </p:nvSpPr>
        <p:spPr>
          <a:xfrm>
            <a:off x="1779092" y="3815671"/>
            <a:ext cx="8915399" cy="1162423"/>
          </a:xfrm>
        </p:spPr>
        <p:txBody>
          <a:bodyPr>
            <a:normAutofit/>
          </a:bodyPr>
          <a:lstStyle/>
          <a:p>
            <a:pPr>
              <a:lnSpc>
                <a:spcPct val="90000"/>
              </a:lnSpc>
            </a:pPr>
            <a:r>
              <a:rPr lang="en-US" sz="4000" b="1" dirty="0"/>
              <a:t>MENTAL IMAGE FOR THE LADYS</a:t>
            </a:r>
            <a:br>
              <a:rPr lang="en-US" sz="3800" dirty="0"/>
            </a:br>
            <a:endParaRPr lang="en-US" sz="3800" dirty="0"/>
          </a:p>
        </p:txBody>
      </p:sp>
      <p:sp>
        <p:nvSpPr>
          <p:cNvPr id="3" name="Subtitle 2">
            <a:extLst>
              <a:ext uri="{FF2B5EF4-FFF2-40B4-BE49-F238E27FC236}">
                <a16:creationId xmlns:a16="http://schemas.microsoft.com/office/drawing/2014/main" id="{6C43FC8E-F6B0-4F52-A4F4-4D5D06F539A1}"/>
              </a:ext>
            </a:extLst>
          </p:cNvPr>
          <p:cNvSpPr>
            <a:spLocks noGrp="1"/>
          </p:cNvSpPr>
          <p:nvPr>
            <p:ph type="subTitle" idx="1"/>
          </p:nvPr>
        </p:nvSpPr>
        <p:spPr>
          <a:xfrm>
            <a:off x="1633949" y="5157489"/>
            <a:ext cx="8915399" cy="507189"/>
          </a:xfrm>
        </p:spPr>
        <p:txBody>
          <a:bodyPr>
            <a:noAutofit/>
          </a:bodyPr>
          <a:lstStyle/>
          <a:p>
            <a:pPr>
              <a:lnSpc>
                <a:spcPct val="90000"/>
              </a:lnSpc>
            </a:pPr>
            <a:r>
              <a:rPr lang="en-US" sz="1400" b="1" dirty="0"/>
              <a:t>Applying the principles of Choreographic control in the Mental Image method, as it pertains to the ladies’ </a:t>
            </a:r>
          </a:p>
          <a:p>
            <a:pPr>
              <a:lnSpc>
                <a:spcPct val="90000"/>
              </a:lnSpc>
            </a:pPr>
            <a:r>
              <a:rPr lang="en-US" sz="1400" b="1" dirty="0"/>
              <a:t>“mental perspective” </a:t>
            </a:r>
          </a:p>
          <a:p>
            <a:pPr>
              <a:lnSpc>
                <a:spcPct val="90000"/>
              </a:lnSpc>
            </a:pPr>
            <a:r>
              <a:rPr lang="en-US" sz="1400" b="1" dirty="0"/>
              <a:t>Daryl Clendenin 2022 </a:t>
            </a:r>
          </a:p>
        </p:txBody>
      </p:sp>
      <p:graphicFrame>
        <p:nvGraphicFramePr>
          <p:cNvPr id="5" name="Object 4">
            <a:extLst>
              <a:ext uri="{FF2B5EF4-FFF2-40B4-BE49-F238E27FC236}">
                <a16:creationId xmlns:a16="http://schemas.microsoft.com/office/drawing/2014/main" id="{3FF518B9-8DAC-49E1-BA9E-01D6D945A9CC}"/>
              </a:ext>
            </a:extLst>
          </p:cNvPr>
          <p:cNvGraphicFramePr>
            <a:graphicFrameLocks noChangeAspect="1"/>
          </p:cNvGraphicFramePr>
          <p:nvPr>
            <p:extLst>
              <p:ext uri="{D42A27DB-BD31-4B8C-83A1-F6EECF244321}">
                <p14:modId xmlns:p14="http://schemas.microsoft.com/office/powerpoint/2010/main" val="63543196"/>
              </p:ext>
            </p:extLst>
          </p:nvPr>
        </p:nvGraphicFramePr>
        <p:xfrm>
          <a:off x="2510596" y="90450"/>
          <a:ext cx="4114800" cy="4315952"/>
        </p:xfrm>
        <a:graphic>
          <a:graphicData uri="http://schemas.openxmlformats.org/presentationml/2006/ole">
            <mc:AlternateContent xmlns:mc="http://schemas.openxmlformats.org/markup-compatibility/2006">
              <mc:Choice xmlns:v="urn:schemas-microsoft-com:vml" Requires="v">
                <p:oleObj name="CorelDRAW" r:id="rId2" imgW="3701672" imgH="3882647" progId="CorelDraw.Graphic.18">
                  <p:embed/>
                </p:oleObj>
              </mc:Choice>
              <mc:Fallback>
                <p:oleObj name="CorelDRAW" r:id="rId2" imgW="3701672" imgH="3882647" progId="CorelDraw.Graphic.18">
                  <p:embed/>
                  <p:pic>
                    <p:nvPicPr>
                      <p:cNvPr id="5" name="Object 4">
                        <a:extLst>
                          <a:ext uri="{FF2B5EF4-FFF2-40B4-BE49-F238E27FC236}">
                            <a16:creationId xmlns:a16="http://schemas.microsoft.com/office/drawing/2014/main" id="{3FF518B9-8DAC-49E1-BA9E-01D6D945A9CC}"/>
                          </a:ext>
                        </a:extLst>
                      </p:cNvPr>
                      <p:cNvPicPr/>
                      <p:nvPr/>
                    </p:nvPicPr>
                    <p:blipFill>
                      <a:blip r:embed="rId3"/>
                      <a:stretch>
                        <a:fillRect/>
                      </a:stretch>
                    </p:blipFill>
                    <p:spPr>
                      <a:xfrm>
                        <a:off x="2510596" y="90450"/>
                        <a:ext cx="4114800" cy="4315952"/>
                      </a:xfrm>
                      <a:prstGeom prst="rect">
                        <a:avLst/>
                      </a:prstGeom>
                    </p:spPr>
                  </p:pic>
                </p:oleObj>
              </mc:Fallback>
            </mc:AlternateContent>
          </a:graphicData>
        </a:graphic>
      </p:graphicFrame>
    </p:spTree>
    <p:extLst>
      <p:ext uri="{BB962C8B-B14F-4D97-AF65-F5344CB8AC3E}">
        <p14:creationId xmlns:p14="http://schemas.microsoft.com/office/powerpoint/2010/main" val="92203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7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500"/>
                                  </p:stCondLst>
                                  <p:iterate>
                                    <p:tmPct val="10000"/>
                                  </p:iterate>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59D248-E93E-4825-9528-8520E8F7DF68}"/>
              </a:ext>
            </a:extLst>
          </p:cNvPr>
          <p:cNvSpPr txBox="1"/>
          <p:nvPr/>
        </p:nvSpPr>
        <p:spPr>
          <a:xfrm>
            <a:off x="1082840" y="0"/>
            <a:ext cx="10403305" cy="338554"/>
          </a:xfrm>
          <a:prstGeom prst="rect">
            <a:avLst/>
          </a:prstGeom>
          <a:noFill/>
        </p:spPr>
        <p:txBody>
          <a:bodyPr wrap="square" rtlCol="0">
            <a:spAutoFit/>
          </a:bodyPr>
          <a:lstStyle/>
          <a:p>
            <a:pPr algn="ctr"/>
            <a:r>
              <a:rPr lang="en-US" sz="1600" b="1" dirty="0"/>
              <a:t>ZEROES</a:t>
            </a:r>
            <a:endParaRPr lang="en-US" sz="1200" dirty="0"/>
          </a:p>
        </p:txBody>
      </p:sp>
      <p:sp>
        <p:nvSpPr>
          <p:cNvPr id="3" name="TextBox 2">
            <a:extLst>
              <a:ext uri="{FF2B5EF4-FFF2-40B4-BE49-F238E27FC236}">
                <a16:creationId xmlns:a16="http://schemas.microsoft.com/office/drawing/2014/main" id="{76618E1D-27C8-4707-B3CE-0AA4DCD772A8}"/>
              </a:ext>
            </a:extLst>
          </p:cNvPr>
          <p:cNvSpPr txBox="1"/>
          <p:nvPr/>
        </p:nvSpPr>
        <p:spPr>
          <a:xfrm>
            <a:off x="601578" y="338554"/>
            <a:ext cx="11117179" cy="1600438"/>
          </a:xfrm>
          <a:prstGeom prst="rect">
            <a:avLst/>
          </a:prstGeom>
          <a:noFill/>
        </p:spPr>
        <p:txBody>
          <a:bodyPr wrap="square" rtlCol="0">
            <a:spAutoFit/>
          </a:bodyPr>
          <a:lstStyle/>
          <a:p>
            <a:r>
              <a:rPr lang="en-US" sz="1400" b="1" dirty="0"/>
              <a:t>Here’s a few Zero Modules to help get you started. There’s a plethora of material available from outside sources. Just make sure to check them, and these out before using. Keep them short and simple. Own them as complete movements and not just lyrics to be recited. Don’t make a full figure out of a Module.</a:t>
            </a:r>
          </a:p>
          <a:p>
            <a:r>
              <a:rPr lang="en-US" sz="1400" b="1" dirty="0"/>
              <a:t>Of course, all of these that can be done from a Corner Box, can also be done from a Right-Hand Lady Box. In or out of Sequence. Also, those that are done from an Ocean Wave, can be done from either Box, by preceding it with a </a:t>
            </a:r>
            <a:r>
              <a:rPr lang="en-US" sz="1400" b="1" dirty="0" err="1"/>
              <a:t>Dosado</a:t>
            </a:r>
            <a:r>
              <a:rPr lang="en-US" sz="1400" b="1" dirty="0"/>
              <a:t> or Step to a Wave. </a:t>
            </a:r>
          </a:p>
          <a:p>
            <a:r>
              <a:rPr lang="en-US" sz="1400" b="1" dirty="0"/>
              <a:t>It’s just important to know and remember where you are in the BTP. Don’t try to track any individual dancer through the Module. Know what’s included, know that it works and “mentally,” jump from the beginning to the end. Over and back. It’s a mud puddle, don’t wade through it.</a:t>
            </a:r>
          </a:p>
        </p:txBody>
      </p:sp>
      <p:sp>
        <p:nvSpPr>
          <p:cNvPr id="4" name="TextBox 3">
            <a:extLst>
              <a:ext uri="{FF2B5EF4-FFF2-40B4-BE49-F238E27FC236}">
                <a16:creationId xmlns:a16="http://schemas.microsoft.com/office/drawing/2014/main" id="{F2C37AA1-4FD3-4038-80C8-A272CCF385A1}"/>
              </a:ext>
            </a:extLst>
          </p:cNvPr>
          <p:cNvSpPr txBox="1"/>
          <p:nvPr/>
        </p:nvSpPr>
        <p:spPr>
          <a:xfrm>
            <a:off x="601578" y="2030663"/>
            <a:ext cx="11365831" cy="6186309"/>
          </a:xfrm>
          <a:prstGeom prst="rect">
            <a:avLst/>
          </a:prstGeom>
          <a:noFill/>
        </p:spPr>
        <p:txBody>
          <a:bodyPr wrap="square" rtlCol="0">
            <a:spAutoFit/>
          </a:bodyPr>
          <a:lstStyle/>
          <a:p>
            <a:pPr marL="228600" indent="-228600">
              <a:buAutoNum type="arabicPeriod"/>
            </a:pPr>
            <a:r>
              <a:rPr lang="en-US" sz="1200" b="1" dirty="0"/>
              <a:t>From OW: GIRLS TRADE, SWING THRU, BOYS RUN, BEND THE LINE, SLIDE THRU.</a:t>
            </a:r>
          </a:p>
          <a:p>
            <a:pPr marL="228600" indent="-228600">
              <a:buAutoNum type="arabicPeriod"/>
            </a:pPr>
            <a:endParaRPr lang="en-US" sz="1200" b="1" dirty="0"/>
          </a:p>
          <a:p>
            <a:pPr marL="228600" indent="-228600">
              <a:buAutoNum type="arabicPeriod"/>
            </a:pPr>
            <a:r>
              <a:rPr lang="en-US" sz="1200" b="1" dirty="0"/>
              <a:t>From OW: SWING THRU, SPIN THE TOP, SLIDE THRU</a:t>
            </a:r>
          </a:p>
          <a:p>
            <a:pPr marL="228600" indent="-228600">
              <a:buAutoNum type="arabicPeriod"/>
            </a:pPr>
            <a:endParaRPr lang="en-US" sz="1200" b="1" dirty="0"/>
          </a:p>
          <a:p>
            <a:pPr marL="228600" indent="-228600">
              <a:buFontTx/>
              <a:buAutoNum type="arabicPeriod"/>
            </a:pPr>
            <a:r>
              <a:rPr lang="en-US" sz="1200" b="1" dirty="0"/>
              <a:t>From OW: SWING THRU, SPIN THE TOP, RIGHT &amp; LEFT THRU, FLUTTER WHEEL &amp; SWEEP 1/4.</a:t>
            </a:r>
          </a:p>
          <a:p>
            <a:pPr marL="228600" indent="-228600">
              <a:buFontTx/>
              <a:buAutoNum type="arabicPeriod"/>
            </a:pPr>
            <a:endParaRPr lang="en-US" sz="1200" b="1" dirty="0"/>
          </a:p>
          <a:p>
            <a:pPr marL="228600" indent="-228600">
              <a:buFontTx/>
              <a:buAutoNum type="arabicPeriod"/>
            </a:pPr>
            <a:r>
              <a:rPr lang="en-US" sz="1200" b="1" dirty="0"/>
              <a:t>From OW: RECYCLE, SWEEP ¼, SLIDE THRU</a:t>
            </a:r>
          </a:p>
          <a:p>
            <a:pPr marL="228600" indent="-228600">
              <a:buFontTx/>
              <a:buAutoNum type="arabicPeriod"/>
            </a:pPr>
            <a:endParaRPr lang="en-US" sz="1200" b="1" dirty="0"/>
          </a:p>
          <a:p>
            <a:pPr marL="228600" indent="-228600">
              <a:buFontTx/>
              <a:buAutoNum type="arabicPeriod"/>
            </a:pPr>
            <a:r>
              <a:rPr lang="en-US" sz="1200" b="1" dirty="0"/>
              <a:t>From CB; TOUCH 1/4, SCOOT BACK, BOYS RUN, RIGHT &amp; LEFT THRU, SLIDE THRU</a:t>
            </a:r>
          </a:p>
          <a:p>
            <a:pPr marL="228600" indent="-228600">
              <a:buFontTx/>
              <a:buAutoNum type="arabicPeriod"/>
            </a:pPr>
            <a:endParaRPr lang="en-US" sz="1200" b="1" dirty="0"/>
          </a:p>
          <a:p>
            <a:pPr marL="228600" indent="-228600">
              <a:buFontTx/>
              <a:buAutoNum type="arabicPeriod"/>
            </a:pPr>
            <a:r>
              <a:rPr lang="en-US" sz="1200" b="1" dirty="0"/>
              <a:t>From CB; TOUCH 1/4, CHECK YOUR WAVE, CENTERS TRADE, SWING THRU, GIRLS TURN BACK, SLIDE THRU, (Rotates) </a:t>
            </a:r>
          </a:p>
          <a:p>
            <a:pPr marL="228600" indent="-228600">
              <a:buFontTx/>
              <a:buAutoNum type="arabicPeriod"/>
            </a:pPr>
            <a:endParaRPr lang="en-US" sz="1200" b="1" dirty="0"/>
          </a:p>
          <a:p>
            <a:pPr marL="228600" indent="-228600">
              <a:buFontTx/>
              <a:buAutoNum type="arabicPeriod"/>
            </a:pPr>
            <a:r>
              <a:rPr lang="en-US" sz="1200" b="1" dirty="0"/>
              <a:t>From CB; TOUCH 1/4, WALK &amp; DODGE, PARTNER TRADE,  REVERSE FLUTTER WHEEL, SLIDE THRU. (A very common singing call Module).</a:t>
            </a:r>
          </a:p>
          <a:p>
            <a:pPr marL="228600" indent="-228600">
              <a:buFontTx/>
              <a:buAutoNum type="arabicPeriod"/>
            </a:pPr>
            <a:endParaRPr lang="en-US" sz="1200" b="1" dirty="0"/>
          </a:p>
          <a:p>
            <a:pPr marL="228600" indent="-228600">
              <a:buFontTx/>
              <a:buAutoNum type="arabicPeriod"/>
            </a:pPr>
            <a:r>
              <a:rPr lang="en-US" sz="1200" b="1" dirty="0"/>
              <a:t>From OW: SWING THRU, BOYS RUN, HALF TAG, GIRLS TURN BACK, SLIDE THRU. </a:t>
            </a:r>
          </a:p>
          <a:p>
            <a:pPr marL="228600" indent="-228600">
              <a:buFontTx/>
              <a:buAutoNum type="arabicPeriod"/>
            </a:pPr>
            <a:endParaRPr lang="en-US" sz="1200" b="1" dirty="0"/>
          </a:p>
          <a:p>
            <a:pPr marL="228600" indent="-228600">
              <a:buFontTx/>
              <a:buAutoNum type="arabicPeriod"/>
            </a:pPr>
            <a:r>
              <a:rPr lang="en-US" sz="1200" b="1" dirty="0"/>
              <a:t>From OW: SWING THRU, BOYS RUN, FERRIS WHEEL, CENTERS PASS THRU.</a:t>
            </a:r>
          </a:p>
          <a:p>
            <a:pPr marL="228600" indent="-228600">
              <a:buFontTx/>
              <a:buAutoNum type="arabicPeriod"/>
            </a:pPr>
            <a:endParaRPr lang="en-US" sz="1200" b="1" dirty="0"/>
          </a:p>
          <a:p>
            <a:pPr marL="228600" indent="-228600">
              <a:buFontTx/>
              <a:buAutoNum type="arabicPeriod"/>
            </a:pPr>
            <a:r>
              <a:rPr lang="en-US" sz="1200" b="1" dirty="0"/>
              <a:t>From CB: RIGHT &amp; LEFT THRU, STAR THRU, SLIDE THRU.</a:t>
            </a:r>
          </a:p>
          <a:p>
            <a:pPr marL="228600" indent="-228600">
              <a:buFontTx/>
              <a:buAutoNum type="arabicPeriod"/>
            </a:pPr>
            <a:endParaRPr lang="en-US" sz="1200" b="1" dirty="0"/>
          </a:p>
          <a:p>
            <a:pPr marL="228600" indent="-228600">
              <a:buFontTx/>
              <a:buAutoNum type="arabicPeriod"/>
            </a:pPr>
            <a:r>
              <a:rPr lang="en-US" sz="1200" b="1" dirty="0"/>
              <a:t>From OW: SWING THRU, BOYS RUN, WHEEL &amp; DEAL. </a:t>
            </a:r>
          </a:p>
          <a:p>
            <a:pPr marL="228600" indent="-228600">
              <a:buFontTx/>
              <a:buAutoNum type="arabicPeriod"/>
            </a:pPr>
            <a:endParaRPr lang="en-US" sz="1200" b="1" dirty="0"/>
          </a:p>
          <a:p>
            <a:pPr marL="228600" indent="-228600">
              <a:buFontTx/>
              <a:buAutoNum type="arabicPeriod"/>
            </a:pPr>
            <a:r>
              <a:rPr lang="en-US" sz="1200" b="1" dirty="0"/>
              <a:t>From OW: CIRCLE FOUR HALFWAY, VEER LEFT, CHAIN DOWN THE LINE, SLIDE THRU. </a:t>
            </a:r>
          </a:p>
          <a:p>
            <a:endParaRPr lang="en-US" sz="1200" b="1" dirty="0"/>
          </a:p>
          <a:p>
            <a:r>
              <a:rPr lang="en-US" sz="1200" dirty="0"/>
              <a:t>                                                                           </a:t>
            </a:r>
            <a:r>
              <a:rPr lang="en-US" sz="1200" b="1" dirty="0"/>
              <a:t>More MODULES:      </a:t>
            </a:r>
            <a:r>
              <a:rPr lang="en-US" sz="1200" dirty="0"/>
              <a:t>https://1drv.ms/w/s!AuBosUuZMfgXhKodJD7WzNfjEBiHsg?e=VUfIwR</a:t>
            </a:r>
            <a:endParaRPr lang="en-US" sz="1200" b="1" dirty="0"/>
          </a:p>
          <a:p>
            <a:endParaRPr lang="en-US" sz="1200" b="1" dirty="0"/>
          </a:p>
          <a:p>
            <a:pPr marL="228600" indent="-228600">
              <a:buFontTx/>
              <a:buAutoNum type="arabicPeriod"/>
            </a:pPr>
            <a:endParaRPr lang="en-US" sz="1200" b="1" dirty="0"/>
          </a:p>
          <a:p>
            <a:endParaRPr lang="en-US" sz="1200" b="1" dirty="0"/>
          </a:p>
          <a:p>
            <a:pPr marL="228600" indent="-228600">
              <a:buFontTx/>
              <a:buAutoNum type="arabicPeriod"/>
            </a:pPr>
            <a:endParaRPr lang="en-US" sz="1200" b="1" dirty="0"/>
          </a:p>
          <a:p>
            <a:pPr marL="228600" indent="-228600">
              <a:buFontTx/>
              <a:buAutoNum type="arabicPeriod"/>
            </a:pPr>
            <a:endParaRPr lang="en-US" sz="1200" b="1" dirty="0"/>
          </a:p>
          <a:p>
            <a:endParaRPr lang="en-US" sz="1200" b="1" dirty="0"/>
          </a:p>
          <a:p>
            <a:pPr marL="228600" indent="-228600">
              <a:buAutoNum type="arabicPeriod"/>
            </a:pPr>
            <a:endParaRPr lang="en-US" sz="1200" b="1" dirty="0"/>
          </a:p>
          <a:p>
            <a:r>
              <a:rPr lang="en-US" sz="1200" b="1" dirty="0"/>
              <a:t> </a:t>
            </a:r>
          </a:p>
        </p:txBody>
      </p:sp>
    </p:spTree>
    <p:extLst>
      <p:ext uri="{BB962C8B-B14F-4D97-AF65-F5344CB8AC3E}">
        <p14:creationId xmlns:p14="http://schemas.microsoft.com/office/powerpoint/2010/main" val="659814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5F3DD7-DCC4-4A38-A61D-CDF07812BDCA}"/>
              </a:ext>
            </a:extLst>
          </p:cNvPr>
          <p:cNvSpPr txBox="1"/>
          <p:nvPr/>
        </p:nvSpPr>
        <p:spPr>
          <a:xfrm>
            <a:off x="264695" y="2762218"/>
            <a:ext cx="11614484" cy="3108543"/>
          </a:xfrm>
          <a:prstGeom prst="rect">
            <a:avLst/>
          </a:prstGeom>
          <a:noFill/>
        </p:spPr>
        <p:txBody>
          <a:bodyPr wrap="square" rtlCol="0">
            <a:spAutoFit/>
          </a:bodyPr>
          <a:lstStyle/>
          <a:p>
            <a:pPr algn="ctr"/>
            <a:r>
              <a:rPr lang="en-US" sz="1400" b="1" dirty="0"/>
              <a:t>RIGHT &amp; LEFT THRU EQUIVALENTS</a:t>
            </a:r>
          </a:p>
          <a:p>
            <a:pPr marL="342900" indent="-342900">
              <a:buAutoNum type="arabicPeriod"/>
            </a:pPr>
            <a:r>
              <a:rPr lang="en-US" sz="1400" b="1" dirty="0"/>
              <a:t>STAR THRU, SLIDE THRU</a:t>
            </a:r>
          </a:p>
          <a:p>
            <a:pPr marL="342900" indent="-342900">
              <a:buAutoNum type="arabicPeriod"/>
            </a:pPr>
            <a:endParaRPr lang="en-US" sz="1400" b="1" dirty="0"/>
          </a:p>
          <a:p>
            <a:pPr marL="342900" indent="-342900">
              <a:buAutoNum type="arabicPeriod"/>
            </a:pPr>
            <a:r>
              <a:rPr lang="en-US" sz="1400" b="1" dirty="0"/>
              <a:t>TOUCH 1/4 , SCOOT BACK, BOYS RUN, SLIDE THRU</a:t>
            </a:r>
          </a:p>
          <a:p>
            <a:pPr marL="342900" indent="-342900">
              <a:buAutoNum type="arabicPeriod"/>
            </a:pPr>
            <a:endParaRPr lang="en-US" sz="1400" b="1" dirty="0"/>
          </a:p>
          <a:p>
            <a:pPr marL="342900" indent="-342900">
              <a:buAutoNum type="arabicPeriod"/>
            </a:pPr>
            <a:r>
              <a:rPr lang="en-US" sz="1400" b="1" dirty="0"/>
              <a:t>CIRCLE FOUR HALFWAY</a:t>
            </a:r>
          </a:p>
          <a:p>
            <a:pPr marL="342900" indent="-342900">
              <a:buAutoNum type="arabicPeriod"/>
            </a:pPr>
            <a:endParaRPr lang="en-US" sz="1400" b="1" dirty="0"/>
          </a:p>
          <a:p>
            <a:pPr marL="342900" indent="-342900">
              <a:buAutoNum type="arabicPeriod"/>
            </a:pPr>
            <a:r>
              <a:rPr lang="en-US" sz="1400" b="1" dirty="0"/>
              <a:t>(From (CB): SQUARE THRU FOUR (Facing out in lines), PARTNER TRADE &amp; SLIDE THRU</a:t>
            </a:r>
          </a:p>
          <a:p>
            <a:pPr marL="342900" indent="-342900">
              <a:buAutoNum type="arabicPeriod"/>
            </a:pPr>
            <a:endParaRPr lang="en-US" sz="1400" b="1" dirty="0"/>
          </a:p>
          <a:p>
            <a:pPr marL="342900" indent="-342900">
              <a:buAutoNum type="arabicPeriod"/>
            </a:pPr>
            <a:r>
              <a:rPr lang="en-US" sz="1400" b="1" dirty="0"/>
              <a:t>DOSADO (or step) TO A WAVE, GIRLS TRADE, RECYCLE</a:t>
            </a:r>
          </a:p>
          <a:p>
            <a:pPr marL="342900" indent="-342900">
              <a:buAutoNum type="arabicPeriod"/>
            </a:pPr>
            <a:endParaRPr lang="en-US" sz="1400" b="1" dirty="0"/>
          </a:p>
          <a:p>
            <a:pPr marL="342900" indent="-342900">
              <a:buAutoNum type="arabicPeriod"/>
            </a:pPr>
            <a:r>
              <a:rPr lang="en-US" sz="1400" b="1" dirty="0"/>
              <a:t>(From (CB): SWING THRU, BOYS TRADE, BOYS RUN, BEND THE LINE &amp; SLIDE THRU.</a:t>
            </a:r>
          </a:p>
          <a:p>
            <a:endParaRPr lang="en-US" sz="1400" b="1" dirty="0"/>
          </a:p>
          <a:p>
            <a:endParaRPr lang="en-US" sz="1400" b="1" dirty="0"/>
          </a:p>
        </p:txBody>
      </p:sp>
      <p:sp>
        <p:nvSpPr>
          <p:cNvPr id="4" name="TextBox 3">
            <a:extLst>
              <a:ext uri="{FF2B5EF4-FFF2-40B4-BE49-F238E27FC236}">
                <a16:creationId xmlns:a16="http://schemas.microsoft.com/office/drawing/2014/main" id="{2C15F6A3-160F-4970-ADE7-516FB4549169}"/>
              </a:ext>
            </a:extLst>
          </p:cNvPr>
          <p:cNvSpPr txBox="1"/>
          <p:nvPr/>
        </p:nvSpPr>
        <p:spPr>
          <a:xfrm>
            <a:off x="376989" y="161547"/>
            <a:ext cx="11502190" cy="2523768"/>
          </a:xfrm>
          <a:prstGeom prst="rect">
            <a:avLst/>
          </a:prstGeom>
          <a:noFill/>
        </p:spPr>
        <p:txBody>
          <a:bodyPr wrap="square" rtlCol="0">
            <a:spAutoFit/>
          </a:bodyPr>
          <a:lstStyle/>
          <a:p>
            <a:pPr marL="0" marR="0" algn="ctr">
              <a:spcBef>
                <a:spcPts val="0"/>
              </a:spcBef>
              <a:spcAft>
                <a:spcPts val="0"/>
              </a:spcAft>
            </a:pPr>
            <a:r>
              <a:rPr lang="en-US" sz="1400" dirty="0">
                <a:effectLst/>
                <a:latin typeface="Arial Rounded MT Bold" panose="020F0704030504030204" pitchFamily="34" charset="0"/>
                <a:ea typeface="Times New Roman" panose="02020603050405020304" pitchFamily="18" charset="0"/>
              </a:rPr>
              <a:t>STATIC SQUARE TO CORNER BOX</a:t>
            </a:r>
            <a:endParaRPr lang="en-US" sz="1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Rounded MT Bold" panose="020F07040305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Rounded MT Bold" panose="020F07040305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228600" marR="0" indent="-228600">
              <a:spcBef>
                <a:spcPts val="0"/>
              </a:spcBef>
              <a:spcAft>
                <a:spcPts val="0"/>
              </a:spcAft>
              <a:buAutoNum type="arabicPeriod"/>
            </a:pPr>
            <a:r>
              <a:rPr lang="en-US" sz="1200" dirty="0">
                <a:latin typeface="Arial Rounded MT Bold" panose="020F0704030504030204" pitchFamily="34" charset="0"/>
                <a:ea typeface="Times New Roman" panose="02020603050405020304" pitchFamily="18" charset="0"/>
              </a:rPr>
              <a:t>RIGHT &amp; LEFT THRU, STAR THRU, PASS THRU.</a:t>
            </a:r>
          </a:p>
          <a:p>
            <a:pPr marL="228600" marR="0" indent="-228600">
              <a:spcBef>
                <a:spcPts val="0"/>
              </a:spcBef>
              <a:spcAft>
                <a:spcPts val="0"/>
              </a:spcAft>
              <a:buAutoNum type="arabicPeriod"/>
            </a:pPr>
            <a:endParaRPr lang="en-US" sz="1200" dirty="0">
              <a:effectLst/>
              <a:latin typeface="Arial Rounded MT Bold" panose="020F0704030504030204" pitchFamily="34" charset="0"/>
              <a:ea typeface="Times New Roman" panose="02020603050405020304" pitchFamily="18" charset="0"/>
            </a:endParaRPr>
          </a:p>
          <a:p>
            <a:pPr marL="228600" marR="0" indent="-228600">
              <a:spcBef>
                <a:spcPts val="0"/>
              </a:spcBef>
              <a:spcAft>
                <a:spcPts val="0"/>
              </a:spcAft>
              <a:buAutoNum type="arabicPeriod"/>
            </a:pPr>
            <a:r>
              <a:rPr lang="en-US" sz="1200" dirty="0">
                <a:effectLst/>
                <a:latin typeface="Arial Rounded MT Bold" panose="020F0704030504030204" pitchFamily="34" charset="0"/>
                <a:ea typeface="Times New Roman" panose="02020603050405020304" pitchFamily="18" charset="0"/>
              </a:rPr>
              <a:t>TOUCH 1/4 , BOYS RUN</a:t>
            </a:r>
            <a:endParaRPr lang="en-US" sz="1200" dirty="0">
              <a:latin typeface="Arial Rounded MT Bold" panose="020F0704030504030204" pitchFamily="34" charset="0"/>
              <a:ea typeface="Times New Roman" panose="02020603050405020304" pitchFamily="18" charset="0"/>
            </a:endParaRPr>
          </a:p>
          <a:p>
            <a:pPr marL="228600" marR="0" indent="-228600">
              <a:spcBef>
                <a:spcPts val="0"/>
              </a:spcBef>
              <a:spcAft>
                <a:spcPts val="0"/>
              </a:spcAft>
              <a:buAutoNum type="arabicPeriod"/>
            </a:pPr>
            <a:endParaRPr lang="en-US" sz="1200" dirty="0">
              <a:effectLst/>
              <a:latin typeface="Arial Rounded MT Bold" panose="020F0704030504030204" pitchFamily="34" charset="0"/>
              <a:ea typeface="Times New Roman" panose="02020603050405020304" pitchFamily="18" charset="0"/>
            </a:endParaRPr>
          </a:p>
          <a:p>
            <a:pPr marL="228600" indent="-228600">
              <a:buFontTx/>
              <a:buAutoNum type="arabicPeriod"/>
            </a:pPr>
            <a:r>
              <a:rPr lang="en-US" sz="1200" dirty="0">
                <a:effectLst/>
                <a:latin typeface="Arial Rounded MT Bold" panose="020F0704030504030204" pitchFamily="34" charset="0"/>
                <a:ea typeface="Times New Roman" panose="02020603050405020304" pitchFamily="18" charset="0"/>
              </a:rPr>
              <a:t>PASS THRU, 'U' TURN BACK, SLIDE THRU (CB).</a:t>
            </a:r>
          </a:p>
          <a:p>
            <a:pPr marL="228600" indent="-228600">
              <a:buFontTx/>
              <a:buAutoNum type="arabicPeriod"/>
            </a:pPr>
            <a:endParaRPr lang="en-US" sz="1200" dirty="0">
              <a:latin typeface="Arial Rounded MT Bold" panose="020F0704030504030204" pitchFamily="34" charset="0"/>
              <a:ea typeface="Times New Roman" panose="02020603050405020304" pitchFamily="18" charset="0"/>
            </a:endParaRPr>
          </a:p>
          <a:p>
            <a:pPr marL="228600" indent="-228600">
              <a:buFontTx/>
              <a:buAutoNum type="arabicPeriod"/>
            </a:pPr>
            <a:r>
              <a:rPr lang="en-US" sz="1200" dirty="0">
                <a:effectLst/>
                <a:latin typeface="Arial Rounded MT Bold" panose="020F0704030504030204" pitchFamily="34" charset="0"/>
                <a:ea typeface="Times New Roman" panose="02020603050405020304" pitchFamily="18" charset="0"/>
              </a:rPr>
              <a:t>HEADS RIGHT &amp; LEFT THRU, PASS THE OCEAN, EXTEND (CB WAVE)</a:t>
            </a:r>
          </a:p>
          <a:p>
            <a:pPr marL="228600" indent="-228600">
              <a:buFontTx/>
              <a:buAutoNum type="arabicPeriod"/>
            </a:pPr>
            <a:endParaRPr lang="en-US" sz="1200" dirty="0">
              <a:latin typeface="Arial Rounded MT Bold" panose="020F0704030504030204" pitchFamily="34" charset="0"/>
              <a:ea typeface="Times New Roman" panose="02020603050405020304" pitchFamily="18" charset="0"/>
            </a:endParaRPr>
          </a:p>
          <a:p>
            <a:pPr marL="228600" indent="-228600">
              <a:buFontTx/>
              <a:buAutoNum type="arabicPeriod"/>
            </a:pPr>
            <a:r>
              <a:rPr lang="en-US" sz="1200" dirty="0">
                <a:effectLst/>
                <a:latin typeface="Arial Rounded MT Bold" panose="020F0704030504030204" pitchFamily="34" charset="0"/>
                <a:ea typeface="Times New Roman" panose="02020603050405020304" pitchFamily="18" charset="0"/>
              </a:rPr>
              <a:t>RIGHT &amp; LEFT THRU, ROLLAWAY &amp; SLIDE THRU</a:t>
            </a:r>
          </a:p>
          <a:p>
            <a:pPr marL="228600" marR="0" indent="-228600">
              <a:spcBef>
                <a:spcPts val="0"/>
              </a:spcBef>
              <a:spcAft>
                <a:spcPts val="0"/>
              </a:spcAft>
              <a:buAutoNum type="arabicPeriod"/>
            </a:pPr>
            <a:endParaRPr lang="en-US" sz="1200" dirty="0">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879F2CC3-BB7F-48D2-8C8E-89DD4EE80FD4}"/>
              </a:ext>
            </a:extLst>
          </p:cNvPr>
          <p:cNvSpPr txBox="1"/>
          <p:nvPr/>
        </p:nvSpPr>
        <p:spPr>
          <a:xfrm>
            <a:off x="2630905" y="6173233"/>
            <a:ext cx="5261810" cy="523220"/>
          </a:xfrm>
          <a:prstGeom prst="rect">
            <a:avLst/>
          </a:prstGeom>
          <a:noFill/>
        </p:spPr>
        <p:txBody>
          <a:bodyPr wrap="square" rtlCol="0">
            <a:spAutoFit/>
          </a:bodyPr>
          <a:lstStyle/>
          <a:p>
            <a:pPr algn="ctr"/>
            <a:r>
              <a:rPr lang="en-US" sz="1400" b="1" dirty="0"/>
              <a:t>Link for More Modules</a:t>
            </a:r>
          </a:p>
          <a:p>
            <a:r>
              <a:rPr lang="en-US" sz="1400" dirty="0"/>
              <a:t>https://1drv.ms/w/s!AuBosUuZMfgXhKodJD7WzNfjEBiHsg?e=VUfIwR</a:t>
            </a:r>
          </a:p>
        </p:txBody>
      </p:sp>
    </p:spTree>
    <p:extLst>
      <p:ext uri="{BB962C8B-B14F-4D97-AF65-F5344CB8AC3E}">
        <p14:creationId xmlns:p14="http://schemas.microsoft.com/office/powerpoint/2010/main" val="2996063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C03FAF-08B0-4064-8085-A2ED8BB64D90}"/>
              </a:ext>
            </a:extLst>
          </p:cNvPr>
          <p:cNvSpPr txBox="1"/>
          <p:nvPr/>
        </p:nvSpPr>
        <p:spPr>
          <a:xfrm>
            <a:off x="826098" y="242933"/>
            <a:ext cx="9160042" cy="2462213"/>
          </a:xfrm>
          <a:prstGeom prst="rect">
            <a:avLst/>
          </a:prstGeom>
          <a:noFill/>
        </p:spPr>
        <p:txBody>
          <a:bodyPr wrap="square" rtlCol="0">
            <a:spAutoFit/>
          </a:bodyPr>
          <a:lstStyle/>
          <a:p>
            <a:pPr algn="ctr"/>
            <a:r>
              <a:rPr lang="en-US" sz="1400" b="1" dirty="0"/>
              <a:t>STAR THRU EQUIVALENTS</a:t>
            </a:r>
          </a:p>
          <a:p>
            <a:pPr algn="ctr"/>
            <a:endParaRPr lang="en-US" sz="1400" b="1" dirty="0"/>
          </a:p>
          <a:p>
            <a:pPr marL="342900" indent="-342900">
              <a:buAutoNum type="arabicPeriod"/>
            </a:pPr>
            <a:r>
              <a:rPr lang="en-US" sz="1400" b="1" dirty="0"/>
              <a:t>SWING THRU, SPIN THE TOP, RIGHT &amp; LEFT THRU</a:t>
            </a:r>
          </a:p>
          <a:p>
            <a:pPr marL="342900" indent="-342900">
              <a:buAutoNum type="arabicPeriod"/>
            </a:pPr>
            <a:endParaRPr lang="en-US" sz="1400" b="1" dirty="0"/>
          </a:p>
          <a:p>
            <a:pPr marL="342900" indent="-342900">
              <a:buAutoNum type="arabicPeriod"/>
            </a:pPr>
            <a:r>
              <a:rPr lang="en-US" sz="1400" b="1" dirty="0"/>
              <a:t>TOUCH 1/4, SCOOT BACK, BOYS RUN</a:t>
            </a:r>
          </a:p>
          <a:p>
            <a:pPr marL="342900" indent="-342900">
              <a:buAutoNum type="arabicPeriod"/>
            </a:pPr>
            <a:endParaRPr lang="en-US" sz="1400" b="1" dirty="0"/>
          </a:p>
          <a:p>
            <a:pPr marL="342900" indent="-342900">
              <a:buAutoNum type="arabicPeriod"/>
            </a:pPr>
            <a:r>
              <a:rPr lang="en-US" sz="1400" b="1" dirty="0"/>
              <a:t>SWING THRU, BOYS TRADE, BOYS RUN, BEND THE LINE</a:t>
            </a:r>
          </a:p>
          <a:p>
            <a:pPr marL="342900" indent="-342900">
              <a:buAutoNum type="arabicPeriod"/>
            </a:pPr>
            <a:endParaRPr lang="en-US" sz="1400" b="1" dirty="0"/>
          </a:p>
          <a:p>
            <a:pPr marL="342900" indent="-342900">
              <a:buAutoNum type="arabicPeriod"/>
            </a:pPr>
            <a:r>
              <a:rPr lang="en-US" sz="1400" b="1" dirty="0"/>
              <a:t>SLIDE THRU</a:t>
            </a:r>
          </a:p>
          <a:p>
            <a:pPr marL="342900" indent="-342900">
              <a:buAutoNum type="arabicPeriod"/>
            </a:pPr>
            <a:endParaRPr lang="en-US" sz="1400" b="1" dirty="0"/>
          </a:p>
          <a:p>
            <a:pPr marL="342900" indent="-342900">
              <a:buAutoNum type="arabicPeriod"/>
            </a:pPr>
            <a:r>
              <a:rPr lang="en-US" sz="1400" b="1" dirty="0"/>
              <a:t>(From (CB) SQUARE THRU FOUR (to outfacing Lines) PARTNER TRADE</a:t>
            </a:r>
          </a:p>
        </p:txBody>
      </p:sp>
      <p:sp>
        <p:nvSpPr>
          <p:cNvPr id="3" name="TextBox 2">
            <a:extLst>
              <a:ext uri="{FF2B5EF4-FFF2-40B4-BE49-F238E27FC236}">
                <a16:creationId xmlns:a16="http://schemas.microsoft.com/office/drawing/2014/main" id="{8BEA58B7-BF9D-418C-B0E6-E9714DF22C84}"/>
              </a:ext>
            </a:extLst>
          </p:cNvPr>
          <p:cNvSpPr txBox="1"/>
          <p:nvPr/>
        </p:nvSpPr>
        <p:spPr>
          <a:xfrm>
            <a:off x="517357" y="2705146"/>
            <a:ext cx="10511101" cy="4401205"/>
          </a:xfrm>
          <a:prstGeom prst="rect">
            <a:avLst/>
          </a:prstGeom>
          <a:noFill/>
        </p:spPr>
        <p:txBody>
          <a:bodyPr wrap="square" rtlCol="0">
            <a:spAutoFit/>
          </a:bodyPr>
          <a:lstStyle/>
          <a:p>
            <a:r>
              <a:rPr lang="en-US" sz="1400" b="1" dirty="0"/>
              <a:t>These are short lists of Modules for starting. There are many lists that you can get from a number of different sources. Never assume that just because someone wrote it, that it works. Always check them out before adding them to your arsenal of Modules. That includes mine.</a:t>
            </a:r>
          </a:p>
          <a:p>
            <a:endParaRPr lang="en-US" sz="1400" b="1" dirty="0"/>
          </a:p>
          <a:p>
            <a:r>
              <a:rPr lang="en-US" sz="1400" b="1" dirty="0"/>
              <a:t>Create your own Modules. It’s not that hard. Try to keep them short enough to be easily remembered. Five moves would almost qualify as a figure. Four moves would be a long Module. </a:t>
            </a:r>
          </a:p>
          <a:p>
            <a:endParaRPr lang="en-US" sz="1400" b="1" dirty="0"/>
          </a:p>
          <a:p>
            <a:pPr algn="ctr"/>
            <a:r>
              <a:rPr lang="en-US" sz="1400" b="1" dirty="0"/>
              <a:t>IS THAT ALL THERE IS TO IT?</a:t>
            </a:r>
          </a:p>
          <a:p>
            <a:r>
              <a:rPr lang="en-US" sz="1400" b="1" dirty="0">
                <a:effectLst/>
                <a:latin typeface="Calibri" panose="020F0502020204030204" pitchFamily="34" charset="0"/>
                <a:ea typeface="Calibri" panose="020F0502020204030204" pitchFamily="34" charset="0"/>
                <a:cs typeface="Times New Roman" panose="02020603050405020304" pitchFamily="18" charset="0"/>
              </a:rPr>
              <a:t>Is that all there is to it? Obviously not. There are ways to change the Allemande setups enroute, with Circulates, Lead Right Lines and Partner changes. But this is a good starting place and if you went no further than this, it gives you more than enough variety of material to call your dances. </a:t>
            </a:r>
          </a:p>
          <a:p>
            <a:r>
              <a:rPr lang="en-US" sz="1400" b="1" dirty="0"/>
              <a:t>As it is with most of what I do, this is a work in progress. I have yet to finish a painting, write a song or build anything. </a:t>
            </a:r>
          </a:p>
          <a:p>
            <a:r>
              <a:rPr lang="en-US" sz="1400" b="1" dirty="0"/>
              <a:t>Every time I read through it, I want to either add or change something. With that said, I will bring this to a close. I have tried to keep this as short as possible. I suggest getting used to what I’ve presented before venturing further.</a:t>
            </a:r>
          </a:p>
          <a:p>
            <a:endParaRPr lang="en-US" sz="1400" b="1" dirty="0"/>
          </a:p>
          <a:p>
            <a:r>
              <a:rPr lang="en-US" sz="1400" b="1" dirty="0"/>
              <a:t>There is a video (very folksy) showing the method in </a:t>
            </a:r>
            <a:r>
              <a:rPr lang="en-US" sz="1400" b="1" dirty="0" err="1"/>
              <a:t>Taminations</a:t>
            </a:r>
            <a:r>
              <a:rPr lang="en-US" sz="1400" b="1" dirty="0"/>
              <a:t>. The link is here but I’m not sure if it will work. This is a Power Point document and the same can be said for that.</a:t>
            </a:r>
          </a:p>
          <a:p>
            <a:endParaRPr lang="en-US" sz="1400" b="1" dirty="0"/>
          </a:p>
          <a:p>
            <a:r>
              <a:rPr lang="en-US" sz="1400" b="1"/>
              <a:t>Video:  </a:t>
            </a:r>
            <a:r>
              <a:rPr lang="en-US" sz="1400" b="1">
                <a:hlinkClick r:id="rId2"/>
              </a:rPr>
              <a:t>https://1drv.ms/u/s!AuBosUuZMfgXhKsZLHYUFCOFiSlcgQ?e=GbrLdp</a:t>
            </a:r>
            <a:r>
              <a:rPr lang="en-US" sz="1400" b="1"/>
              <a:t>    Copy to Browser  </a:t>
            </a:r>
            <a:endParaRPr lang="en-US" sz="1400" b="1" dirty="0"/>
          </a:p>
          <a:p>
            <a:endParaRPr lang="en-US" sz="1400" b="1" dirty="0"/>
          </a:p>
          <a:p>
            <a:r>
              <a:rPr lang="en-US" sz="1400" b="1" dirty="0"/>
              <a:t> </a:t>
            </a:r>
          </a:p>
        </p:txBody>
      </p:sp>
    </p:spTree>
    <p:extLst>
      <p:ext uri="{BB962C8B-B14F-4D97-AF65-F5344CB8AC3E}">
        <p14:creationId xmlns:p14="http://schemas.microsoft.com/office/powerpoint/2010/main" val="513773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2CC06D-7B3E-4CB1-8B58-9BA64A18C409}"/>
              </a:ext>
            </a:extLst>
          </p:cNvPr>
          <p:cNvSpPr txBox="1"/>
          <p:nvPr/>
        </p:nvSpPr>
        <p:spPr>
          <a:xfrm>
            <a:off x="409074" y="56147"/>
            <a:ext cx="11317704" cy="3108543"/>
          </a:xfrm>
          <a:prstGeom prst="rect">
            <a:avLst/>
          </a:prstGeom>
          <a:noFill/>
        </p:spPr>
        <p:txBody>
          <a:bodyPr wrap="square" rtlCol="0">
            <a:spAutoFit/>
          </a:bodyPr>
          <a:lstStyle/>
          <a:p>
            <a:pPr marL="0" marR="457200">
              <a:spcBef>
                <a:spcPts val="0"/>
              </a:spcBef>
              <a:spcAft>
                <a:spcPts val="0"/>
              </a:spcAft>
            </a:pP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0" marR="457200">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45720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 have tried to keep it simple and not go into too much detail. Hopefully, I have accomplished that. From my discussions with my lady-friends, I believe the two most confusing parts are the Tracking of the “Active Lady” and not the number one lady. That and the Partner changes, or X’s and O’s, are confusing for some that have tried MI in the past.</a:t>
            </a:r>
          </a:p>
          <a:p>
            <a:pPr marL="0" marR="45720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45720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Partner Changes? It happens over and over again. Make your Modules in a way that you don’t have to keep track. Swing Thru is a Partner change, Boys run is a Partner Change. Personally, I would never try to keep track of the travel through that combination. . I know that the two moves as far as Partner changes, zero each other. So</a:t>
            </a:r>
            <a:r>
              <a:rPr lang="en-US" sz="1400" b="1" dirty="0">
                <a:latin typeface="Calibri" panose="020F0502020204030204" pitchFamily="34" charset="0"/>
                <a:ea typeface="Calibri" panose="020F0502020204030204" pitchFamily="34" charset="0"/>
                <a:cs typeface="Times New Roman" panose="02020603050405020304" pitchFamily="18" charset="0"/>
              </a:rPr>
              <a:t>,</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I just jump the puddle from one side to the other. It’s a Flow Module. </a:t>
            </a:r>
          </a:p>
          <a:p>
            <a:pPr marL="0" marR="45720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 Flutter wheel is a Partner Change. Add a Sweep ¼ and the Partner trade disappears. Just know the end position of the Active Lady.</a:t>
            </a:r>
          </a:p>
          <a:p>
            <a:pPr marL="0" marR="457200">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45720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When it comes to the “Active Lady,” it’s a matter of trust. If you prove it enough times, you’ll automatically stop following the number one lady through the setups and become the “active lady” in the number one ladies’ spot. The setups are not part of the figure itself. They are just setting up for the Allemande before the figure starts.</a:t>
            </a:r>
          </a:p>
        </p:txBody>
      </p:sp>
      <p:sp>
        <p:nvSpPr>
          <p:cNvPr id="4" name="TextBox 3">
            <a:extLst>
              <a:ext uri="{FF2B5EF4-FFF2-40B4-BE49-F238E27FC236}">
                <a16:creationId xmlns:a16="http://schemas.microsoft.com/office/drawing/2014/main" id="{30785262-513B-4AD6-989E-18B8E10F94CD}"/>
              </a:ext>
            </a:extLst>
          </p:cNvPr>
          <p:cNvSpPr txBox="1"/>
          <p:nvPr/>
        </p:nvSpPr>
        <p:spPr>
          <a:xfrm>
            <a:off x="397393" y="2976888"/>
            <a:ext cx="11317704" cy="4031873"/>
          </a:xfrm>
          <a:prstGeom prst="rect">
            <a:avLst/>
          </a:prstGeom>
          <a:noFill/>
        </p:spPr>
        <p:txBody>
          <a:bodyPr wrap="square">
            <a:spAutoFit/>
          </a:bodyPr>
          <a:lstStyle/>
          <a:p>
            <a:pPr marL="0" marR="457200">
              <a:spcBef>
                <a:spcPts val="0"/>
              </a:spcBef>
              <a:spcAft>
                <a:spcPts val="0"/>
              </a:spcAft>
            </a:pP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0" marR="457200">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400" b="1" dirty="0"/>
              <a:t>This is a “crash course” in Mental Image for the Ladies. Because I’m a man (at least the last time I checked), there is no way I can perceive moving through material from the ladies position any better than the girls can perceive moving through from the mans’ position. But with that said, there is no reason that the Mental Image method with just a couple of small differences, can’t be as  easy for the ladies as it is for the man. </a:t>
            </a:r>
          </a:p>
          <a:p>
            <a:r>
              <a:rPr lang="en-US" sz="1400" b="1" dirty="0"/>
              <a:t>Like I said, “a crash course.” It’s not that hard and it’s a lot easier if it’s shown. Working with a few lady-friends (proof-readers), who have asked questions about parts that were not clear, made it a bit easier for me to hopefully, know what way to go to describe what’s happening from their point of view. I’d like to thank Jolanda </a:t>
            </a:r>
            <a:r>
              <a:rPr lang="en-US" sz="1400" b="1" dirty="0" err="1"/>
              <a:t>VanDyk</a:t>
            </a:r>
            <a:r>
              <a:rPr lang="en-US" sz="1400" b="1" dirty="0"/>
              <a:t>, Renee Ruud, Ros Turnbull and Misha Case for their understanding and help. A big thank you to Brad Christie, the owner creator of Taminations. </a:t>
            </a:r>
          </a:p>
          <a:p>
            <a:endParaRPr lang="en-US" sz="1400" b="1" dirty="0"/>
          </a:p>
          <a:p>
            <a:r>
              <a:rPr lang="en-US" sz="1400" b="1" dirty="0"/>
              <a:t>Feel free to send your questions and comments. If there is something that confuses you, or you see something wrong, be kind but let me know. I am not above trying to make improvements if it’ll help someone become a caller. </a:t>
            </a:r>
          </a:p>
          <a:p>
            <a:endParaRPr lang="en-US" sz="1400" b="1" dirty="0"/>
          </a:p>
          <a:p>
            <a:r>
              <a:rPr lang="en-US" sz="1400" b="1" dirty="0"/>
              <a:t>Share this document if you like, but please pay me for my work by saying that I wrote it. Other than that, it’s FREE!</a:t>
            </a:r>
          </a:p>
          <a:p>
            <a:endParaRPr lang="en-US" sz="1400" b="1" dirty="0"/>
          </a:p>
          <a:p>
            <a:pPr algn="ctr"/>
            <a:r>
              <a:rPr lang="en-US" sz="1400" b="1" dirty="0"/>
              <a:t>Daryl Clendenin “2022” </a:t>
            </a:r>
          </a:p>
          <a:p>
            <a:pPr algn="ctr"/>
            <a:r>
              <a:rPr lang="en-US" sz="1400" b="1" dirty="0"/>
              <a:t>daryl@clendenin.net</a:t>
            </a:r>
          </a:p>
          <a:p>
            <a:pPr marL="0" marR="457200">
              <a:spcBef>
                <a:spcPts val="0"/>
              </a:spcBef>
              <a:spcAft>
                <a:spcPts val="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2402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F92FE-EDC6-4E1A-8E5C-3501549CF963}"/>
              </a:ext>
            </a:extLst>
          </p:cNvPr>
          <p:cNvSpPr txBox="1"/>
          <p:nvPr/>
        </p:nvSpPr>
        <p:spPr>
          <a:xfrm>
            <a:off x="344260" y="-188834"/>
            <a:ext cx="11503479" cy="3600986"/>
          </a:xfrm>
          <a:prstGeom prst="rect">
            <a:avLst/>
          </a:prstGeom>
          <a:noFill/>
        </p:spPr>
        <p:txBody>
          <a:bodyPr wrap="square" rtlCol="0">
            <a:spAutoFit/>
          </a:bodyPr>
          <a:lstStyle/>
          <a:p>
            <a:pPr marL="0" marR="0" algn="ctr">
              <a:spcBef>
                <a:spcPts val="0"/>
              </a:spcBef>
              <a:spcAft>
                <a:spcPts val="0"/>
              </a:spcAft>
            </a:pPr>
            <a:endParaRPr lang="en-US" sz="1200" b="1" dirty="0">
              <a:effectLst/>
              <a:ea typeface="Calibri" panose="020F0502020204030204" pitchFamily="34" charset="0"/>
              <a:cs typeface="Times New Roman" panose="02020603050405020304" pitchFamily="18" charset="0"/>
            </a:endParaRPr>
          </a:p>
          <a:p>
            <a:pPr marL="0" marR="0" algn="ctr">
              <a:spcBef>
                <a:spcPts val="0"/>
              </a:spcBef>
              <a:spcAft>
                <a:spcPts val="0"/>
              </a:spcAft>
            </a:pPr>
            <a:r>
              <a:rPr lang="en-US" sz="1200" b="1" dirty="0">
                <a:effectLst/>
                <a:ea typeface="Calibri" panose="020F0502020204030204" pitchFamily="34" charset="0"/>
                <a:cs typeface="Times New Roman" panose="02020603050405020304" pitchFamily="18" charset="0"/>
              </a:rPr>
              <a:t>Who’s Daryl Clendenin? </a:t>
            </a:r>
          </a:p>
          <a:p>
            <a:pPr marL="0" marR="0">
              <a:spcBef>
                <a:spcPts val="0"/>
              </a:spcBef>
              <a:spcAft>
                <a:spcPts val="0"/>
              </a:spcAft>
            </a:pPr>
            <a:r>
              <a:rPr lang="en-US" sz="1200" b="1" dirty="0">
                <a:effectLst/>
                <a:ea typeface="Calibri" panose="020F0502020204030204" pitchFamily="34" charset="0"/>
                <a:cs typeface="Times New Roman" panose="02020603050405020304" pitchFamily="18" charset="0"/>
              </a:rPr>
              <a:t>You might say that I am just an old used up caller. Hopefully not so used up that I can’t pass on a bit of what I’ve picked up about calling through the years. That’s 53 years of enjoying all the fun that being a caller can bring.</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ea typeface="Calibri" panose="020F0502020204030204" pitchFamily="34" charset="0"/>
                <a:cs typeface="Times New Roman" panose="02020603050405020304" pitchFamily="18" charset="0"/>
              </a:rPr>
              <a:t>I want to talk to the Ladies that already call and have had trouble experiencing the Mental Image Method. Those ladies that would like to call or those that want to share the calling experience with other gals. I can appreciate the accomplishment that it’s been for the lady callers that we already have. Nearly all the training materials for new callers has been from the Male point of view. I suppose </a:t>
            </a:r>
            <a:r>
              <a:rPr lang="en-US" sz="1200" b="1" dirty="0">
                <a:ea typeface="Calibri" panose="020F0502020204030204" pitchFamily="34" charset="0"/>
                <a:cs typeface="Times New Roman" panose="02020603050405020304" pitchFamily="18" charset="0"/>
              </a:rPr>
              <a:t>that</a:t>
            </a:r>
            <a:r>
              <a:rPr lang="en-US" sz="1200" b="1" dirty="0">
                <a:effectLst/>
                <a:ea typeface="Calibri" panose="020F0502020204030204" pitchFamily="34" charset="0"/>
                <a:cs typeface="Times New Roman" panose="02020603050405020304" pitchFamily="18" charset="0"/>
              </a:rPr>
              <a:t>’s because most of it has been written by men.</a:t>
            </a:r>
            <a:r>
              <a:rPr lang="en-US" sz="1200" dirty="0">
                <a:ea typeface="Calibri" panose="020F0502020204030204" pitchFamily="34" charset="0"/>
                <a:cs typeface="Times New Roman" panose="02020603050405020304" pitchFamily="18" charset="0"/>
              </a:rPr>
              <a:t> </a:t>
            </a:r>
            <a:r>
              <a:rPr lang="en-US" sz="1200" b="1" dirty="0">
                <a:effectLst/>
                <a:ea typeface="Calibri" panose="020F0502020204030204" pitchFamily="34" charset="0"/>
                <a:cs typeface="Times New Roman" panose="02020603050405020304" pitchFamily="18" charset="0"/>
              </a:rPr>
              <a:t>This document is written by a man, for which I apologize but I can’t help it, I was born that way. I have had some help from a few special Lady Callers that have helped me to perceive things from their side of the square. </a:t>
            </a:r>
          </a:p>
          <a:p>
            <a:pPr marL="0" marR="0">
              <a:spcBef>
                <a:spcPts val="0"/>
              </a:spcBef>
              <a:spcAft>
                <a:spcPts val="0"/>
              </a:spcAft>
            </a:pPr>
            <a:r>
              <a:rPr lang="en-US" sz="1200" b="1" dirty="0">
                <a:effectLst/>
                <a:ea typeface="Calibri" panose="020F0502020204030204" pitchFamily="34" charset="0"/>
                <a:cs typeface="Times New Roman" panose="02020603050405020304" pitchFamily="18" charset="0"/>
              </a:rPr>
              <a:t>My intent is to present </a:t>
            </a:r>
            <a:r>
              <a:rPr lang="en-US" sz="1200" b="1" dirty="0">
                <a:ea typeface="Calibri" panose="020F0502020204030204" pitchFamily="34" charset="0"/>
                <a:cs typeface="Times New Roman" panose="02020603050405020304" pitchFamily="18" charset="0"/>
              </a:rPr>
              <a:t>an approach to a </a:t>
            </a:r>
            <a:r>
              <a:rPr lang="en-US" sz="1200" b="1" dirty="0">
                <a:effectLst/>
                <a:ea typeface="Calibri" panose="020F0502020204030204" pitchFamily="34" charset="0"/>
                <a:cs typeface="Times New Roman" panose="02020603050405020304" pitchFamily="18" charset="0"/>
              </a:rPr>
              <a:t>method for </a:t>
            </a:r>
            <a:r>
              <a:rPr lang="en-US" sz="1200" b="1" dirty="0">
                <a:ea typeface="Calibri" panose="020F0502020204030204" pitchFamily="34" charset="0"/>
                <a:cs typeface="Times New Roman" panose="02020603050405020304" pitchFamily="18" charset="0"/>
              </a:rPr>
              <a:t>Lady </a:t>
            </a:r>
            <a:r>
              <a:rPr lang="en-US" sz="1200" b="1" dirty="0">
                <a:effectLst/>
                <a:ea typeface="Calibri" panose="020F0502020204030204" pitchFamily="34" charset="0"/>
                <a:cs typeface="Times New Roman" panose="02020603050405020304" pitchFamily="18" charset="0"/>
              </a:rPr>
              <a:t>callers and help them create a foundation on which to build a future in calling Square Dances. That method being “Mental Image.” I know that some of you have tried this method before and the requirement of having to </a:t>
            </a:r>
            <a:r>
              <a:rPr lang="en-US" sz="1200" b="1" dirty="0">
                <a:ea typeface="Calibri" panose="020F0502020204030204" pitchFamily="34" charset="0"/>
                <a:cs typeface="Times New Roman" panose="02020603050405020304" pitchFamily="18" charset="0"/>
              </a:rPr>
              <a:t>convert</a:t>
            </a:r>
            <a:r>
              <a:rPr lang="en-US" sz="1200" b="1" dirty="0">
                <a:effectLst/>
                <a:ea typeface="Calibri" panose="020F0502020204030204" pitchFamily="34" charset="0"/>
                <a:cs typeface="Times New Roman" panose="02020603050405020304" pitchFamily="18" charset="0"/>
              </a:rPr>
              <a:t> everything from the mans’ perspective to the ladies’ perspective, was very difficult. If I could, I’d take an eraser and remove everything about Mental Image from your memory, so we could start with a clean slate. </a:t>
            </a:r>
          </a:p>
          <a:p>
            <a:pPr marL="0" marR="0">
              <a:spcBef>
                <a:spcPts val="0"/>
              </a:spcBef>
              <a:spcAft>
                <a:spcPts val="0"/>
              </a:spcAft>
            </a:pPr>
            <a:r>
              <a:rPr lang="en-US" sz="1200" b="1" dirty="0">
                <a:effectLst/>
                <a:ea typeface="Calibri" panose="020F0502020204030204" pitchFamily="34" charset="0"/>
                <a:cs typeface="Times New Roman" panose="02020603050405020304" pitchFamily="18" charset="0"/>
              </a:rPr>
              <a:t>Mechanically speaking, </a:t>
            </a:r>
            <a:r>
              <a:rPr lang="en-US" sz="1200" b="1" dirty="0">
                <a:ea typeface="Calibri" panose="020F0502020204030204" pitchFamily="34" charset="0"/>
                <a:cs typeface="Times New Roman" panose="02020603050405020304" pitchFamily="18" charset="0"/>
              </a:rPr>
              <a:t>the method </a:t>
            </a:r>
            <a:r>
              <a:rPr lang="en-US" sz="1200" b="1" dirty="0">
                <a:effectLst/>
                <a:ea typeface="Calibri" panose="020F0502020204030204" pitchFamily="34" charset="0"/>
                <a:cs typeface="Times New Roman" panose="02020603050405020304" pitchFamily="18" charset="0"/>
              </a:rPr>
              <a:t>is very simple. I never say “It’s easy” about any of the methods. Hard and easy are different for everyone. There’s a lot of details in this document. </a:t>
            </a:r>
            <a:r>
              <a:rPr lang="en-US" sz="1200" b="1" dirty="0">
                <a:ea typeface="Calibri" panose="020F0502020204030204" pitchFamily="34" charset="0"/>
                <a:cs typeface="Times New Roman" panose="02020603050405020304" pitchFamily="18" charset="0"/>
              </a:rPr>
              <a:t>Be patient with yourself. Take one step at a time. The time spent will be worth it.</a:t>
            </a:r>
            <a:endParaRPr lang="en-US" sz="12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ea typeface="Calibri" panose="020F0502020204030204" pitchFamily="34" charset="0"/>
                <a:cs typeface="Times New Roman" panose="02020603050405020304" pitchFamily="18" charset="0"/>
              </a:rPr>
              <a:t> I promise you that even though the system differs only slightly from the mans’ perspective, if you study it, accept it, and apply it, except for timing, you will be able to call with your eyes closed. Suffice it to say, the setups for the ladys, are the same as they are for the man. It makes sense that if the Men have their corners, so will the ladies. What works for one, automatically works for the other. The tracking for the men is easier because they don’t have to deal with a FOUR MEN CHAIN. </a:t>
            </a:r>
          </a:p>
          <a:p>
            <a:pPr marL="0" marR="0">
              <a:spcBef>
                <a:spcPts val="0"/>
              </a:spcBef>
              <a:spcAft>
                <a:spcPts val="0"/>
              </a:spcAft>
            </a:pPr>
            <a:r>
              <a:rPr lang="en-US" sz="1200" b="1" dirty="0">
                <a:ea typeface="Calibri" panose="020F0502020204030204" pitchFamily="34" charset="0"/>
                <a:cs typeface="Times New Roman" panose="02020603050405020304" pitchFamily="18" charset="0"/>
              </a:rPr>
              <a:t>So far, the problems with understanding the method, come mostly from trying to convert what you may already know. You should  START FROM SCRATCH and treat it as a new method. Try to forget what you have tried before. You don’t have to think Like a man.</a:t>
            </a:r>
            <a:endParaRPr lang="en-US" sz="1200" b="1"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384AF08-B33B-4260-8875-D46C1EABBDFC}"/>
              </a:ext>
            </a:extLst>
          </p:cNvPr>
          <p:cNvSpPr txBox="1"/>
          <p:nvPr/>
        </p:nvSpPr>
        <p:spPr>
          <a:xfrm>
            <a:off x="344260" y="3445848"/>
            <a:ext cx="10638064" cy="3416320"/>
          </a:xfrm>
          <a:prstGeom prst="rect">
            <a:avLst/>
          </a:prstGeom>
          <a:noFill/>
        </p:spPr>
        <p:txBody>
          <a:bodyPr wrap="square" rtlCol="0">
            <a:spAutoFit/>
          </a:bodyPr>
          <a:lstStyle/>
          <a:p>
            <a:pPr marL="0" marR="0">
              <a:spcBef>
                <a:spcPts val="0"/>
              </a:spcBef>
              <a:spcAft>
                <a:spcPts val="0"/>
              </a:spcAft>
            </a:pPr>
            <a:r>
              <a:rPr lang="en-US" sz="1200" b="1" dirty="0">
                <a:effectLst/>
                <a:ea typeface="Calibri" panose="020F0502020204030204" pitchFamily="34" charset="0"/>
                <a:cs typeface="Times New Roman" panose="02020603050405020304" pitchFamily="18" charset="0"/>
              </a:rPr>
              <a:t>Basic Traffic Pattern: (AKA Chicken Plucker). From this point forward I will refer to the Basic Traffic Pattern as ‘BTP’. The more adept you are at following the number One Lady through the BTP, the easier it will be to understand and use this method. </a:t>
            </a:r>
          </a:p>
          <a:p>
            <a:pPr marL="0" marR="0">
              <a:spcBef>
                <a:spcPts val="0"/>
              </a:spcBef>
              <a:spcAft>
                <a:spcPts val="0"/>
              </a:spcAft>
            </a:pPr>
            <a:endParaRPr lang="en-US" sz="1200" b="1" dirty="0">
              <a:solidFill>
                <a:srgbClr val="FF0000"/>
              </a:solidFill>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ea typeface="Calibri" panose="020F0502020204030204" pitchFamily="34" charset="0"/>
                <a:cs typeface="Times New Roman" panose="02020603050405020304" pitchFamily="18" charset="0"/>
              </a:rPr>
              <a:t>Mental Image is: Setting up for a specific Allemande Left “Spot” at the beginning of a figure. After setting up for the Allemande from a static Square, while keeping the </a:t>
            </a:r>
            <a:r>
              <a:rPr lang="en-US" sz="1200" b="1" dirty="0">
                <a:ea typeface="Calibri" panose="020F0502020204030204" pitchFamily="34" charset="0"/>
                <a:cs typeface="Times New Roman" panose="02020603050405020304" pitchFamily="18" charset="0"/>
              </a:rPr>
              <a:t>same Grid Partner, </a:t>
            </a:r>
            <a:r>
              <a:rPr lang="en-US" sz="1200" b="1" dirty="0">
                <a:effectLst/>
                <a:ea typeface="Calibri" panose="020F0502020204030204" pitchFamily="34" charset="0"/>
                <a:cs typeface="Times New Roman" panose="02020603050405020304" pitchFamily="18" charset="0"/>
              </a:rPr>
              <a:t>call anything you want and track  the “Active Lady” till ready to resolve</a:t>
            </a:r>
            <a:r>
              <a:rPr lang="en-US" sz="1200" b="1" dirty="0">
                <a:ea typeface="Calibri" panose="020F0502020204030204" pitchFamily="34" charset="0"/>
                <a:cs typeface="Times New Roman" panose="02020603050405020304" pitchFamily="18" charset="0"/>
              </a:rPr>
              <a:t>.</a:t>
            </a:r>
            <a:r>
              <a:rPr lang="en-US" sz="1200" b="1" dirty="0">
                <a:effectLst/>
                <a:ea typeface="Calibri" panose="020F0502020204030204" pitchFamily="34" charset="0"/>
                <a:cs typeface="Times New Roman" panose="02020603050405020304" pitchFamily="18" charset="0"/>
              </a:rPr>
              <a:t> </a:t>
            </a:r>
            <a:r>
              <a:rPr lang="en-US" sz="1200" b="1" dirty="0">
                <a:ea typeface="Calibri" panose="020F0502020204030204" pitchFamily="34" charset="0"/>
                <a:cs typeface="Times New Roman" panose="02020603050405020304" pitchFamily="18" charset="0"/>
              </a:rPr>
              <a:t>At that point, mentally </a:t>
            </a:r>
            <a:r>
              <a:rPr lang="en-US" sz="1200" b="1" dirty="0">
                <a:effectLst/>
                <a:ea typeface="Calibri" panose="020F0502020204030204" pitchFamily="34" charset="0"/>
                <a:cs typeface="Times New Roman" panose="02020603050405020304" pitchFamily="18" charset="0"/>
              </a:rPr>
              <a:t>move the “Active Lady” and </a:t>
            </a:r>
            <a:r>
              <a:rPr lang="en-US" sz="1200" b="1">
                <a:effectLst/>
                <a:ea typeface="Calibri" panose="020F0502020204030204" pitchFamily="34" charset="0"/>
                <a:cs typeface="Times New Roman" panose="02020603050405020304" pitchFamily="18" charset="0"/>
              </a:rPr>
              <a:t>her partner to </a:t>
            </a:r>
            <a:r>
              <a:rPr lang="en-US" sz="1200" b="1" dirty="0">
                <a:effectLst/>
                <a:ea typeface="Calibri" panose="020F0502020204030204" pitchFamily="34" charset="0"/>
                <a:cs typeface="Times New Roman" panose="02020603050405020304" pitchFamily="18" charset="0"/>
              </a:rPr>
              <a:t>the “setup” Allemande spot, #1, #2, #3, or #4, in the Grid, for </a:t>
            </a:r>
            <a:r>
              <a:rPr lang="en-US" sz="1200" b="1" dirty="0">
                <a:ea typeface="Calibri" panose="020F0502020204030204" pitchFamily="34" charset="0"/>
                <a:cs typeface="Times New Roman" panose="02020603050405020304" pitchFamily="18" charset="0"/>
              </a:rPr>
              <a:t>an</a:t>
            </a:r>
            <a:r>
              <a:rPr lang="en-US" sz="1200" b="1" dirty="0">
                <a:effectLst/>
                <a:ea typeface="Calibri" panose="020F0502020204030204" pitchFamily="34" charset="0"/>
                <a:cs typeface="Times New Roman" panose="02020603050405020304" pitchFamily="18" charset="0"/>
              </a:rPr>
              <a:t> Allemande Left.</a:t>
            </a:r>
          </a:p>
          <a:p>
            <a:pPr marL="0" marR="0">
              <a:spcBef>
                <a:spcPts val="0"/>
              </a:spcBef>
              <a:spcAft>
                <a:spcPts val="0"/>
              </a:spcAft>
            </a:pPr>
            <a:endParaRPr lang="en-US" sz="1200" b="1" dirty="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a typeface="Calibri" panose="020F0502020204030204" pitchFamily="34" charset="0"/>
                <a:cs typeface="Times New Roman" panose="02020603050405020304" pitchFamily="18" charset="0"/>
              </a:rPr>
              <a:t>(AL) Abbreviation for Allemande Left.</a:t>
            </a:r>
          </a:p>
          <a:p>
            <a:pPr marL="0" marR="0">
              <a:spcBef>
                <a:spcPts val="0"/>
              </a:spcBef>
              <a:spcAft>
                <a:spcPts val="0"/>
              </a:spcAft>
            </a:pPr>
            <a:endParaRPr lang="en-US" sz="1200" b="1" dirty="0">
              <a:ea typeface="Calibri" panose="020F0502020204030204" pitchFamily="34" charset="0"/>
              <a:cs typeface="Times New Roman" panose="02020603050405020304" pitchFamily="18" charset="0"/>
            </a:endParaRPr>
          </a:p>
          <a:p>
            <a:r>
              <a:rPr lang="en-US" sz="1200" b="1" dirty="0"/>
              <a:t>FASR: An acronym for Formation, Arrangement, Sequence and Relationship.</a:t>
            </a:r>
            <a:endParaRPr lang="en-US" sz="1200" b="1" dirty="0">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ea typeface="Calibri" panose="020F0502020204030204" pitchFamily="34" charset="0"/>
              <a:cs typeface="Times New Roman" panose="02020603050405020304" pitchFamily="18" charset="0"/>
            </a:endParaRPr>
          </a:p>
          <a:p>
            <a:r>
              <a:rPr lang="en-US" sz="1200" b="1" dirty="0">
                <a:effectLst/>
                <a:ea typeface="Calibri" panose="020F0502020204030204" pitchFamily="34" charset="0"/>
                <a:cs typeface="Times New Roman" panose="02020603050405020304" pitchFamily="18" charset="0"/>
              </a:rPr>
              <a:t>Allemande Setup: That is  a call or calls preparing the set for a specific geographic Allemande spot . </a:t>
            </a:r>
          </a:p>
          <a:p>
            <a:endParaRPr lang="en-US" sz="1200" b="1" dirty="0">
              <a:ea typeface="Calibri" panose="020F0502020204030204" pitchFamily="34" charset="0"/>
              <a:cs typeface="Times New Roman" panose="02020603050405020304" pitchFamily="18" charset="0"/>
            </a:endParaRPr>
          </a:p>
          <a:p>
            <a:r>
              <a:rPr lang="en-US" sz="1200" b="1" dirty="0">
                <a:effectLst/>
                <a:ea typeface="Calibri" panose="020F0502020204030204" pitchFamily="34" charset="0"/>
                <a:cs typeface="Times New Roman" panose="02020603050405020304" pitchFamily="18" charset="0"/>
              </a:rPr>
              <a:t>Active Lady: After the Allemande Setup, mentally, the dancer standing in the Number One lady’s home position is the “Active Lady”</a:t>
            </a:r>
            <a:r>
              <a:rPr lang="en-US" sz="1200" b="1" dirty="0">
                <a:ea typeface="Calibri" panose="020F0502020204030204" pitchFamily="34" charset="0"/>
                <a:cs typeface="Times New Roman" panose="02020603050405020304" pitchFamily="18" charset="0"/>
              </a:rPr>
              <a:t> and she’ll be the one that you will track as yourself. The “Active Lady” can be set up for any one of the 4 AL spots.</a:t>
            </a:r>
          </a:p>
          <a:p>
            <a:pPr marL="0" marR="0">
              <a:spcBef>
                <a:spcPts val="0"/>
              </a:spcBef>
              <a:spcAft>
                <a:spcPts val="0"/>
              </a:spcAft>
            </a:pPr>
            <a:endParaRPr lang="en-US" sz="1200" b="1" dirty="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ea typeface="Calibri" panose="020F0502020204030204" pitchFamily="34" charset="0"/>
                <a:cs typeface="Times New Roman" panose="02020603050405020304" pitchFamily="18" charset="0"/>
              </a:rPr>
              <a:t>Modules: One move or a combination of moves that are used to either move the dancers back and forth across the Grid, or to move the dancers while in one of the two Grid Boxes. Modules are the source of all the movement and variety in the dance.   </a:t>
            </a:r>
            <a:r>
              <a:rPr lang="en-US" sz="12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JUMPING </a:t>
            </a:r>
          </a:p>
        </p:txBody>
      </p:sp>
      <p:pic>
        <p:nvPicPr>
          <p:cNvPr id="2" name="Audio 1">
            <a:hlinkClick r:id="" action="ppaction://media"/>
            <a:extLst>
              <a:ext uri="{FF2B5EF4-FFF2-40B4-BE49-F238E27FC236}">
                <a16:creationId xmlns:a16="http://schemas.microsoft.com/office/drawing/2014/main" id="{64934D5F-AB38-4A5B-97D3-AE1FB629AE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97916" y="5662863"/>
            <a:ext cx="609600" cy="609600"/>
          </a:xfrm>
          <a:prstGeom prst="rect">
            <a:avLst/>
          </a:prstGeom>
        </p:spPr>
      </p:pic>
    </p:spTree>
    <p:extLst>
      <p:ext uri="{BB962C8B-B14F-4D97-AF65-F5344CB8AC3E}">
        <p14:creationId xmlns:p14="http://schemas.microsoft.com/office/powerpoint/2010/main" val="2299810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59227">
        <p159:morph option="byObject"/>
      </p:transition>
    </mc:Choice>
    <mc:Fallback xmlns="">
      <p:transition spd="slow" advTm="2592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542709-6290-4E02-84CB-2C18D2CD5FB4}"/>
              </a:ext>
            </a:extLst>
          </p:cNvPr>
          <p:cNvSpPr txBox="1"/>
          <p:nvPr/>
        </p:nvSpPr>
        <p:spPr>
          <a:xfrm>
            <a:off x="175836" y="181920"/>
            <a:ext cx="11348357" cy="2246769"/>
          </a:xfrm>
          <a:prstGeom prst="rect">
            <a:avLst/>
          </a:prstGeom>
          <a:noFill/>
        </p:spPr>
        <p:txBody>
          <a:bodyPr wrap="square">
            <a:spAutoFit/>
          </a:bodyPr>
          <a:lstStyle/>
          <a:p>
            <a:pPr marL="0" marR="0" algn="ctr">
              <a:spcBef>
                <a:spcPts val="0"/>
              </a:spcBef>
              <a:spcAft>
                <a:spcPts val="0"/>
              </a:spcAft>
            </a:pPr>
            <a:r>
              <a:rPr lang="en-US" sz="1400" b="1" dirty="0">
                <a:effectLst/>
                <a:ea typeface="Calibri" panose="020F0502020204030204" pitchFamily="34" charset="0"/>
                <a:cs typeface="Times New Roman" panose="02020603050405020304" pitchFamily="18" charset="0"/>
              </a:rPr>
              <a:t>MENTAL IMAGE FOR THE LADIES</a:t>
            </a:r>
          </a:p>
          <a:p>
            <a:pPr marL="0" marR="0" algn="ctr">
              <a:spcBef>
                <a:spcPts val="0"/>
              </a:spcBef>
              <a:spcAft>
                <a:spcPts val="0"/>
              </a:spcAft>
            </a:pPr>
            <a:r>
              <a:rPr lang="en-US" sz="1400" b="1" dirty="0">
                <a:effectLst/>
                <a:ea typeface="Calibri" panose="020F0502020204030204" pitchFamily="34" charset="0"/>
                <a:cs typeface="Times New Roman" panose="02020603050405020304" pitchFamily="18" charset="0"/>
              </a:rPr>
              <a:t>Basic Traffic Pattern (BTP)THE IMPORTANCE OF THE BTP:</a:t>
            </a:r>
          </a:p>
          <a:p>
            <a:pPr marL="0" marR="0" algn="just">
              <a:spcBef>
                <a:spcPts val="0"/>
              </a:spcBef>
              <a:spcAft>
                <a:spcPts val="0"/>
              </a:spcAft>
            </a:pPr>
            <a:r>
              <a:rPr lang="en-US" sz="1400" b="1" dirty="0">
                <a:effectLst/>
                <a:ea typeface="Calibri" panose="020F0502020204030204" pitchFamily="34" charset="0"/>
                <a:cs typeface="Times New Roman" panose="02020603050405020304" pitchFamily="18" charset="0"/>
              </a:rPr>
              <a:t>There’s more than one reason for knowing the BTP. Regardless of how it may appear to the dancers, except for Circle Figures, it is the Basis for all of our choreography. There </a:t>
            </a:r>
            <a:r>
              <a:rPr lang="en-US" sz="1400" b="1" dirty="0">
                <a:ea typeface="Calibri" panose="020F0502020204030204" pitchFamily="34" charset="0"/>
                <a:cs typeface="Times New Roman" panose="02020603050405020304" pitchFamily="18" charset="0"/>
              </a:rPr>
              <a:t>may be</a:t>
            </a:r>
            <a:r>
              <a:rPr lang="en-US" sz="1400" b="1" dirty="0">
                <a:effectLst/>
                <a:ea typeface="Calibri" panose="020F0502020204030204" pitchFamily="34" charset="0"/>
                <a:cs typeface="Times New Roman" panose="02020603050405020304" pitchFamily="18" charset="0"/>
              </a:rPr>
              <a:t> countless ways of moving the dancers back and forth across the Grid. But still, it’s all that we are doing. We dance them to a Grid Box of </a:t>
            </a:r>
            <a:r>
              <a:rPr lang="en-US" sz="1400" b="1" dirty="0">
                <a:ea typeface="Calibri" panose="020F0502020204030204" pitchFamily="34" charset="0"/>
                <a:cs typeface="Times New Roman" panose="02020603050405020304" pitchFamily="18" charset="0"/>
              </a:rPr>
              <a:t>two couples</a:t>
            </a:r>
            <a:r>
              <a:rPr lang="en-US" sz="1400" b="1" dirty="0">
                <a:effectLst/>
                <a:ea typeface="Calibri" panose="020F0502020204030204" pitchFamily="34" charset="0"/>
                <a:cs typeface="Times New Roman" panose="02020603050405020304" pitchFamily="18" charset="0"/>
              </a:rPr>
              <a:t> (Eight Chain Thru Formation), let them dance a bit, move someone across the set, to the other Box Formation and dance a bit more. Then, maybe bring them back across the set and call an Allemande left. How many times you do this flip flop is up to you. But, it’s as simple as walking up to a wall in your home, and while you’re there, kill a spider. Then, turn around and walk to the wall at the other end of the room. Kill an ant. And then, turn around and return to the first wall to clean up your mess. At this point it makes no difference who is doing the walking. Imagine it’s you. Someone may be walking beside you, but you ignore them. It makes no difference if it’s ants or spiders, the walking back and forth and the room, is always the same. The ants and spiders are just to give you something to do at each wall (Modules). </a:t>
            </a:r>
            <a:r>
              <a:rPr lang="en-US" sz="1400" b="1" dirty="0">
                <a:ea typeface="Calibri" panose="020F0502020204030204" pitchFamily="34" charset="0"/>
                <a:cs typeface="Times New Roman" panose="02020603050405020304" pitchFamily="18" charset="0"/>
              </a:rPr>
              <a:t>C</a:t>
            </a:r>
            <a:r>
              <a:rPr lang="en-US" sz="1400" b="1" dirty="0">
                <a:effectLst/>
                <a:ea typeface="Calibri" panose="020F0502020204030204" pitchFamily="34" charset="0"/>
                <a:cs typeface="Times New Roman" panose="02020603050405020304" pitchFamily="18" charset="0"/>
              </a:rPr>
              <a:t>leaning them up might be,……… Allemande Left.</a:t>
            </a:r>
          </a:p>
        </p:txBody>
      </p:sp>
      <p:sp>
        <p:nvSpPr>
          <p:cNvPr id="6" name="TextBox 5">
            <a:extLst>
              <a:ext uri="{FF2B5EF4-FFF2-40B4-BE49-F238E27FC236}">
                <a16:creationId xmlns:a16="http://schemas.microsoft.com/office/drawing/2014/main" id="{6EB46482-7B51-4134-8D94-F736AF5DCE76}"/>
              </a:ext>
            </a:extLst>
          </p:cNvPr>
          <p:cNvSpPr txBox="1"/>
          <p:nvPr/>
        </p:nvSpPr>
        <p:spPr>
          <a:xfrm>
            <a:off x="790826" y="2992571"/>
            <a:ext cx="3253041" cy="307777"/>
          </a:xfrm>
          <a:prstGeom prst="rect">
            <a:avLst/>
          </a:prstGeom>
          <a:noFill/>
        </p:spPr>
        <p:txBody>
          <a:bodyPr wrap="square" rtlCol="0">
            <a:spAutoFit/>
          </a:bodyPr>
          <a:lstStyle/>
          <a:p>
            <a:r>
              <a:rPr lang="en-US" sz="1400" b="1" dirty="0">
                <a:solidFill>
                  <a:schemeClr val="accent3">
                    <a:lumMod val="20000"/>
                    <a:lumOff val="80000"/>
                  </a:schemeClr>
                </a:solidFill>
              </a:rPr>
              <a:t> </a:t>
            </a:r>
            <a:r>
              <a:rPr lang="en-US" sz="1400" b="1" dirty="0"/>
              <a:t>West  Grid Box      /            East Grid Box</a:t>
            </a:r>
          </a:p>
        </p:txBody>
      </p:sp>
      <p:sp>
        <p:nvSpPr>
          <p:cNvPr id="10" name="TextBox 9">
            <a:extLst>
              <a:ext uri="{FF2B5EF4-FFF2-40B4-BE49-F238E27FC236}">
                <a16:creationId xmlns:a16="http://schemas.microsoft.com/office/drawing/2014/main" id="{60FEDD22-693D-4EA5-BD0A-D44E8CAF0F3D}"/>
              </a:ext>
            </a:extLst>
          </p:cNvPr>
          <p:cNvSpPr txBox="1"/>
          <p:nvPr/>
        </p:nvSpPr>
        <p:spPr>
          <a:xfrm>
            <a:off x="4454934" y="2415277"/>
            <a:ext cx="7005636" cy="3970318"/>
          </a:xfrm>
          <a:prstGeom prst="rect">
            <a:avLst/>
          </a:prstGeom>
          <a:noFill/>
        </p:spPr>
        <p:txBody>
          <a:bodyPr wrap="square" rtlCol="0">
            <a:spAutoFit/>
          </a:bodyPr>
          <a:lstStyle/>
          <a:p>
            <a:pPr algn="ctr"/>
            <a:r>
              <a:rPr lang="en-US" sz="1600" b="1" dirty="0"/>
              <a:t>BTP (Basic Traffic Pattern after SETUP)</a:t>
            </a:r>
          </a:p>
          <a:p>
            <a:r>
              <a:rPr lang="en-US" sz="1400" b="1" dirty="0"/>
              <a:t>HEADS / SIDES, SQUARE THRU, RIGHT &amp; LEFT THRU, PASS THRU, TRADE BY, RIGHT &amp; LEFT THRU AL Position #1, PASS THRU AL Position #2, TRADE BY AL Position #3, PASS THRU AL Position #4. The AL position depending on the initial SETUP.</a:t>
            </a:r>
          </a:p>
          <a:p>
            <a:r>
              <a:rPr lang="en-US" sz="1400" b="1" dirty="0"/>
              <a:t> </a:t>
            </a:r>
          </a:p>
          <a:p>
            <a:pPr algn="ctr"/>
            <a:r>
              <a:rPr lang="en-US" sz="1600" b="1" dirty="0"/>
              <a:t>HALF BTP (after SETUP)</a:t>
            </a:r>
          </a:p>
          <a:p>
            <a:r>
              <a:rPr lang="en-US" sz="1400" b="1" dirty="0"/>
              <a:t>HEADS / SIDES, STAR THRU, PASS THRU, RIGHT &amp; LEFT THRU AL #1 Position, </a:t>
            </a:r>
          </a:p>
          <a:p>
            <a:r>
              <a:rPr lang="en-US" sz="1400" b="1" dirty="0"/>
              <a:t>PASS THRU AL #2 position, TRADE BY AL #3 Position,  PASS  THRU AL #4 Position. </a:t>
            </a:r>
          </a:p>
          <a:p>
            <a:endParaRPr lang="en-US" sz="1400" b="1" dirty="0"/>
          </a:p>
          <a:p>
            <a:r>
              <a:rPr lang="en-US" sz="1400" b="1" dirty="0"/>
              <a:t>If, without knowledge or concern about anyone else, you can track yourself mentally as the “Active Lady,” but not necessarily the number One Lady, traveling through the BTP, you should have no problem using the Mental Image method of control.</a:t>
            </a:r>
          </a:p>
          <a:p>
            <a:endParaRPr lang="en-US" sz="1400" b="1" dirty="0"/>
          </a:p>
          <a:p>
            <a:endParaRPr lang="en-US" sz="1400" b="1" dirty="0"/>
          </a:p>
          <a:p>
            <a:r>
              <a:rPr lang="en-US" sz="1400" b="1" dirty="0"/>
              <a:t> </a:t>
            </a:r>
          </a:p>
          <a:p>
            <a:endParaRPr lang="en-US" sz="1400" b="1" dirty="0"/>
          </a:p>
          <a:p>
            <a:r>
              <a:rPr lang="en-US" sz="1200" b="1" dirty="0"/>
              <a:t> </a:t>
            </a:r>
          </a:p>
          <a:p>
            <a:endParaRPr lang="en-US" sz="1200" b="1" dirty="0"/>
          </a:p>
        </p:txBody>
      </p:sp>
      <p:sp>
        <p:nvSpPr>
          <p:cNvPr id="3" name="TextBox 2">
            <a:extLst>
              <a:ext uri="{FF2B5EF4-FFF2-40B4-BE49-F238E27FC236}">
                <a16:creationId xmlns:a16="http://schemas.microsoft.com/office/drawing/2014/main" id="{D6578BEC-3E8F-48B4-B50A-C3E96373B984}"/>
              </a:ext>
            </a:extLst>
          </p:cNvPr>
          <p:cNvSpPr txBox="1"/>
          <p:nvPr/>
        </p:nvSpPr>
        <p:spPr>
          <a:xfrm>
            <a:off x="443633" y="5052793"/>
            <a:ext cx="3883510" cy="369332"/>
          </a:xfrm>
          <a:prstGeom prst="rect">
            <a:avLst/>
          </a:prstGeom>
          <a:noFill/>
        </p:spPr>
        <p:txBody>
          <a:bodyPr wrap="square" rtlCol="0">
            <a:spAutoFit/>
          </a:bodyPr>
          <a:lstStyle/>
          <a:p>
            <a:r>
              <a:rPr lang="en-US" dirty="0"/>
              <a:t> AL #1       AL #2         AL #3        AL #4</a:t>
            </a:r>
          </a:p>
        </p:txBody>
      </p:sp>
      <p:pic>
        <p:nvPicPr>
          <p:cNvPr id="2" name="Audio 1">
            <a:hlinkClick r:id="" action="ppaction://media"/>
            <a:extLst>
              <a:ext uri="{FF2B5EF4-FFF2-40B4-BE49-F238E27FC236}">
                <a16:creationId xmlns:a16="http://schemas.microsoft.com/office/drawing/2014/main" id="{16EDC111-0EE3-436E-9AD6-072026102C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104021"/>
            <a:ext cx="609600" cy="609600"/>
          </a:xfrm>
          <a:prstGeom prst="rect">
            <a:avLst/>
          </a:prstGeom>
        </p:spPr>
      </p:pic>
      <p:sp>
        <p:nvSpPr>
          <p:cNvPr id="11" name="TextBox 10">
            <a:extLst>
              <a:ext uri="{FF2B5EF4-FFF2-40B4-BE49-F238E27FC236}">
                <a16:creationId xmlns:a16="http://schemas.microsoft.com/office/drawing/2014/main" id="{EEEB021E-DC9C-46A8-B12B-4226E09BD4FF}"/>
              </a:ext>
            </a:extLst>
          </p:cNvPr>
          <p:cNvSpPr txBox="1"/>
          <p:nvPr/>
        </p:nvSpPr>
        <p:spPr>
          <a:xfrm>
            <a:off x="349669" y="5368103"/>
            <a:ext cx="10321688" cy="1384995"/>
          </a:xfrm>
          <a:prstGeom prst="rect">
            <a:avLst/>
          </a:prstGeom>
          <a:noFill/>
        </p:spPr>
        <p:txBody>
          <a:bodyPr wrap="square" rtlCol="0">
            <a:spAutoFit/>
          </a:bodyPr>
          <a:lstStyle/>
          <a:p>
            <a:r>
              <a:rPr lang="en-US" sz="1400" b="1" dirty="0"/>
              <a:t>The better you know the BTP the easier it’s going to be to relate to all the choreography. The movement from one end of the Grid to the other, in either of the only two directions of the Grid, is all the traffic that we have. The rest is knowing a variety of ways to use that traffic pattern and what you do while in either or both of the Grid Boxes. </a:t>
            </a:r>
          </a:p>
          <a:p>
            <a:r>
              <a:rPr lang="en-US" sz="1400" b="1" dirty="0"/>
              <a:t>Don’t get hung up on names or numbers. Corner Box, Across the Street box, Zero Box, Right-Hand Lady Box and the like, they are all “caller talk” for communication from one caller to another.  The only numbers that are important are the Allemande spot #’s and the only name you need is “the Active Lady.”</a:t>
            </a:r>
          </a:p>
        </p:txBody>
      </p:sp>
      <p:graphicFrame>
        <p:nvGraphicFramePr>
          <p:cNvPr id="13" name="Object 12">
            <a:extLst>
              <a:ext uri="{FF2B5EF4-FFF2-40B4-BE49-F238E27FC236}">
                <a16:creationId xmlns:a16="http://schemas.microsoft.com/office/drawing/2014/main" id="{036D4479-C85A-4830-9689-4B0993C5C1A7}"/>
              </a:ext>
            </a:extLst>
          </p:cNvPr>
          <p:cNvGraphicFramePr>
            <a:graphicFrameLocks noChangeAspect="1"/>
          </p:cNvGraphicFramePr>
          <p:nvPr>
            <p:extLst>
              <p:ext uri="{D42A27DB-BD31-4B8C-83A1-F6EECF244321}">
                <p14:modId xmlns:p14="http://schemas.microsoft.com/office/powerpoint/2010/main" val="2227103643"/>
              </p:ext>
            </p:extLst>
          </p:nvPr>
        </p:nvGraphicFramePr>
        <p:xfrm>
          <a:off x="418847" y="3294705"/>
          <a:ext cx="3686175" cy="1838325"/>
        </p:xfrm>
        <a:graphic>
          <a:graphicData uri="http://schemas.openxmlformats.org/presentationml/2006/ole">
            <mc:AlternateContent xmlns:mc="http://schemas.openxmlformats.org/markup-compatibility/2006">
              <mc:Choice xmlns:v="urn:schemas-microsoft-com:vml" Requires="v">
                <p:oleObj name="CorelDRAW" r:id="rId5" imgW="3686056" imgH="1838106" progId="CorelDraw.Graphic.18">
                  <p:embed/>
                </p:oleObj>
              </mc:Choice>
              <mc:Fallback>
                <p:oleObj name="CorelDRAW" r:id="rId5" imgW="3686056" imgH="1838106" progId="CorelDraw.Graphic.18">
                  <p:embed/>
                  <p:pic>
                    <p:nvPicPr>
                      <p:cNvPr id="13" name="Object 12">
                        <a:extLst>
                          <a:ext uri="{FF2B5EF4-FFF2-40B4-BE49-F238E27FC236}">
                            <a16:creationId xmlns:a16="http://schemas.microsoft.com/office/drawing/2014/main" id="{036D4479-C85A-4830-9689-4B0993C5C1A7}"/>
                          </a:ext>
                        </a:extLst>
                      </p:cNvPr>
                      <p:cNvPicPr/>
                      <p:nvPr/>
                    </p:nvPicPr>
                    <p:blipFill>
                      <a:blip r:embed="rId6"/>
                      <a:stretch>
                        <a:fillRect/>
                      </a:stretch>
                    </p:blipFill>
                    <p:spPr>
                      <a:xfrm>
                        <a:off x="418847" y="3294705"/>
                        <a:ext cx="3686175" cy="1838325"/>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DE6E3125-19D8-4F6E-BEED-912799AA049A}"/>
              </a:ext>
            </a:extLst>
          </p:cNvPr>
          <p:cNvSpPr txBox="1"/>
          <p:nvPr/>
        </p:nvSpPr>
        <p:spPr>
          <a:xfrm>
            <a:off x="1724523" y="2737120"/>
            <a:ext cx="1074821" cy="338554"/>
          </a:xfrm>
          <a:prstGeom prst="rect">
            <a:avLst/>
          </a:prstGeom>
          <a:noFill/>
        </p:spPr>
        <p:txBody>
          <a:bodyPr wrap="square" rtlCol="0">
            <a:spAutoFit/>
          </a:bodyPr>
          <a:lstStyle/>
          <a:p>
            <a:r>
              <a:rPr lang="en-US" sz="1600" b="1" dirty="0"/>
              <a:t>THE GRID</a:t>
            </a:r>
          </a:p>
        </p:txBody>
      </p:sp>
    </p:spTree>
    <p:extLst>
      <p:ext uri="{BB962C8B-B14F-4D97-AF65-F5344CB8AC3E}">
        <p14:creationId xmlns:p14="http://schemas.microsoft.com/office/powerpoint/2010/main" val="1015031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9170">
        <p159:morph option="byObject"/>
      </p:transition>
    </mc:Choice>
    <mc:Fallback xmlns="">
      <p:transition spd="slow" advTm="1491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D6251F-EEA5-4781-AB2B-3987F1316A65}"/>
              </a:ext>
            </a:extLst>
          </p:cNvPr>
          <p:cNvSpPr txBox="1"/>
          <p:nvPr/>
        </p:nvSpPr>
        <p:spPr>
          <a:xfrm>
            <a:off x="812543" y="4075540"/>
            <a:ext cx="3139785" cy="369332"/>
          </a:xfrm>
          <a:prstGeom prst="rect">
            <a:avLst/>
          </a:prstGeom>
          <a:noFill/>
        </p:spPr>
        <p:txBody>
          <a:bodyPr wrap="square" rtlCol="0">
            <a:spAutoFit/>
          </a:bodyPr>
          <a:lstStyle/>
          <a:p>
            <a:r>
              <a:rPr lang="en-US" dirty="0"/>
              <a:t>    </a:t>
            </a:r>
            <a:r>
              <a:rPr lang="en-US" sz="1100" b="1" dirty="0"/>
              <a:t>Who’s beside her? Don’t know and don’t care</a:t>
            </a:r>
          </a:p>
        </p:txBody>
      </p:sp>
      <p:sp>
        <p:nvSpPr>
          <p:cNvPr id="8" name="TextBox 7">
            <a:extLst>
              <a:ext uri="{FF2B5EF4-FFF2-40B4-BE49-F238E27FC236}">
                <a16:creationId xmlns:a16="http://schemas.microsoft.com/office/drawing/2014/main" id="{4E63DF85-D428-45E5-BA84-49DEA8FF17DA}"/>
              </a:ext>
            </a:extLst>
          </p:cNvPr>
          <p:cNvSpPr txBox="1"/>
          <p:nvPr/>
        </p:nvSpPr>
        <p:spPr>
          <a:xfrm>
            <a:off x="651636" y="1040877"/>
            <a:ext cx="3579469" cy="261610"/>
          </a:xfrm>
          <a:prstGeom prst="rect">
            <a:avLst/>
          </a:prstGeom>
          <a:noFill/>
        </p:spPr>
        <p:txBody>
          <a:bodyPr wrap="square" rtlCol="0">
            <a:spAutoFit/>
          </a:bodyPr>
          <a:lstStyle/>
          <a:p>
            <a:pPr algn="ctr"/>
            <a:r>
              <a:rPr lang="en-US" sz="1100" b="1" dirty="0"/>
              <a:t>Who’s beside her? Don’t know and don’t care</a:t>
            </a:r>
          </a:p>
        </p:txBody>
      </p:sp>
      <p:graphicFrame>
        <p:nvGraphicFramePr>
          <p:cNvPr id="10" name="Object 9">
            <a:extLst>
              <a:ext uri="{FF2B5EF4-FFF2-40B4-BE49-F238E27FC236}">
                <a16:creationId xmlns:a16="http://schemas.microsoft.com/office/drawing/2014/main" id="{3B367E8B-36F5-4FFC-BE16-2A1C01B10CB8}"/>
              </a:ext>
            </a:extLst>
          </p:cNvPr>
          <p:cNvGraphicFramePr>
            <a:graphicFrameLocks noChangeAspect="1"/>
          </p:cNvGraphicFramePr>
          <p:nvPr>
            <p:extLst>
              <p:ext uri="{D42A27DB-BD31-4B8C-83A1-F6EECF244321}">
                <p14:modId xmlns:p14="http://schemas.microsoft.com/office/powerpoint/2010/main" val="3880110481"/>
              </p:ext>
            </p:extLst>
          </p:nvPr>
        </p:nvGraphicFramePr>
        <p:xfrm>
          <a:off x="5770157" y="3289786"/>
          <a:ext cx="747330" cy="585053"/>
        </p:xfrm>
        <a:graphic>
          <a:graphicData uri="http://schemas.openxmlformats.org/presentationml/2006/ole">
            <mc:AlternateContent xmlns:mc="http://schemas.openxmlformats.org/markup-compatibility/2006">
              <mc:Choice xmlns:v="urn:schemas-microsoft-com:vml" Requires="v">
                <p:oleObj name="CorelDRAW" r:id="rId4" imgW="832850" imgH="653016" progId="CorelDraw.Graphic.18">
                  <p:embed/>
                </p:oleObj>
              </mc:Choice>
              <mc:Fallback>
                <p:oleObj name="CorelDRAW" r:id="rId4" imgW="832850" imgH="653016" progId="CorelDraw.Graphic.18">
                  <p:embed/>
                  <p:pic>
                    <p:nvPicPr>
                      <p:cNvPr id="10" name="Object 9">
                        <a:extLst>
                          <a:ext uri="{FF2B5EF4-FFF2-40B4-BE49-F238E27FC236}">
                            <a16:creationId xmlns:a16="http://schemas.microsoft.com/office/drawing/2014/main" id="{3B367E8B-36F5-4FFC-BE16-2A1C01B10CB8}"/>
                          </a:ext>
                        </a:extLst>
                      </p:cNvPr>
                      <p:cNvPicPr/>
                      <p:nvPr/>
                    </p:nvPicPr>
                    <p:blipFill>
                      <a:blip r:embed="rId5"/>
                      <a:stretch>
                        <a:fillRect/>
                      </a:stretch>
                    </p:blipFill>
                    <p:spPr>
                      <a:xfrm>
                        <a:off x="5770157" y="3289786"/>
                        <a:ext cx="747330" cy="585053"/>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C08456B1-FB96-4FC8-B0B8-3AAB064284EF}"/>
              </a:ext>
            </a:extLst>
          </p:cNvPr>
          <p:cNvSpPr txBox="1"/>
          <p:nvPr/>
        </p:nvSpPr>
        <p:spPr>
          <a:xfrm>
            <a:off x="5796878" y="3868380"/>
            <a:ext cx="787233" cy="276999"/>
          </a:xfrm>
          <a:prstGeom prst="rect">
            <a:avLst/>
          </a:prstGeom>
          <a:noFill/>
        </p:spPr>
        <p:txBody>
          <a:bodyPr wrap="square" rtlCol="0">
            <a:spAutoFit/>
          </a:bodyPr>
          <a:lstStyle/>
          <a:p>
            <a:r>
              <a:rPr lang="en-US" sz="1200" b="1" dirty="0"/>
              <a:t>CALLER</a:t>
            </a:r>
          </a:p>
        </p:txBody>
      </p:sp>
      <p:sp>
        <p:nvSpPr>
          <p:cNvPr id="13" name="TextBox 12">
            <a:extLst>
              <a:ext uri="{FF2B5EF4-FFF2-40B4-BE49-F238E27FC236}">
                <a16:creationId xmlns:a16="http://schemas.microsoft.com/office/drawing/2014/main" id="{B9D48530-FC39-4310-9E71-33BED6896505}"/>
              </a:ext>
            </a:extLst>
          </p:cNvPr>
          <p:cNvSpPr txBox="1"/>
          <p:nvPr/>
        </p:nvSpPr>
        <p:spPr>
          <a:xfrm>
            <a:off x="4677112" y="4327169"/>
            <a:ext cx="2858828" cy="2492990"/>
          </a:xfrm>
          <a:prstGeom prst="rect">
            <a:avLst/>
          </a:prstGeom>
          <a:noFill/>
        </p:spPr>
        <p:txBody>
          <a:bodyPr wrap="square" rtlCol="0">
            <a:spAutoFit/>
          </a:bodyPr>
          <a:lstStyle/>
          <a:p>
            <a:r>
              <a:rPr lang="en-US" sz="1200" b="1" dirty="0"/>
              <a:t>DO NOT TRACK THE NUMBER ONE LADY </a:t>
            </a:r>
          </a:p>
          <a:p>
            <a:r>
              <a:rPr lang="en-US" sz="1200" b="1" dirty="0"/>
              <a:t>The number One Lady is not necessarily the “ACTIVE LADY” after the “SETUP.”</a:t>
            </a:r>
          </a:p>
          <a:p>
            <a:endParaRPr lang="en-US" sz="1200" b="1" dirty="0"/>
          </a:p>
          <a:p>
            <a:r>
              <a:rPr lang="en-US" sz="1200" b="1" dirty="0"/>
              <a:t>Do the SETUP for the desired AL, move and track, the ACTIVE LADY to the corresponding AL spot, negating Partner changes along the way, and you will have an AL. Ignore Sequence or anything else along the way. The only important thing is to arrive at the AL spot with the same one you started with in the Grid.</a:t>
            </a:r>
          </a:p>
          <a:p>
            <a:r>
              <a:rPr lang="en-US" sz="1200" b="1" dirty="0"/>
              <a:t>                  </a:t>
            </a:r>
            <a:endParaRPr lang="en-US" sz="1400" b="1" dirty="0"/>
          </a:p>
        </p:txBody>
      </p:sp>
      <p:sp>
        <p:nvSpPr>
          <p:cNvPr id="14" name="TextBox 13">
            <a:extLst>
              <a:ext uri="{FF2B5EF4-FFF2-40B4-BE49-F238E27FC236}">
                <a16:creationId xmlns:a16="http://schemas.microsoft.com/office/drawing/2014/main" id="{652C47D3-E999-466F-80A7-D9F2AE94DA24}"/>
              </a:ext>
            </a:extLst>
          </p:cNvPr>
          <p:cNvSpPr txBox="1"/>
          <p:nvPr/>
        </p:nvSpPr>
        <p:spPr>
          <a:xfrm>
            <a:off x="1040693" y="417983"/>
            <a:ext cx="3729788" cy="646331"/>
          </a:xfrm>
          <a:prstGeom prst="rect">
            <a:avLst/>
          </a:prstGeom>
          <a:noFill/>
        </p:spPr>
        <p:txBody>
          <a:bodyPr wrap="square" rtlCol="0">
            <a:spAutoFit/>
          </a:bodyPr>
          <a:lstStyle/>
          <a:p>
            <a:r>
              <a:rPr lang="en-US" sz="1200" b="1" dirty="0"/>
              <a:t>From Static Square (SS) FOUR LADIES CHAIN: </a:t>
            </a:r>
          </a:p>
          <a:p>
            <a:r>
              <a:rPr lang="en-US" sz="1200" b="1" dirty="0"/>
              <a:t>Heads Star Thru, Pass Thru, Right &amp; Left Thru, Allemande Left #1 </a:t>
            </a:r>
          </a:p>
        </p:txBody>
      </p:sp>
      <p:sp>
        <p:nvSpPr>
          <p:cNvPr id="15" name="TextBox 14">
            <a:extLst>
              <a:ext uri="{FF2B5EF4-FFF2-40B4-BE49-F238E27FC236}">
                <a16:creationId xmlns:a16="http://schemas.microsoft.com/office/drawing/2014/main" id="{71C5DC2F-A379-4ED9-8B6C-8E153A0BFC66}"/>
              </a:ext>
            </a:extLst>
          </p:cNvPr>
          <p:cNvSpPr txBox="1"/>
          <p:nvPr/>
        </p:nvSpPr>
        <p:spPr>
          <a:xfrm>
            <a:off x="503721" y="3692955"/>
            <a:ext cx="3891715" cy="461665"/>
          </a:xfrm>
          <a:prstGeom prst="rect">
            <a:avLst/>
          </a:prstGeom>
          <a:noFill/>
        </p:spPr>
        <p:txBody>
          <a:bodyPr wrap="square" rtlCol="0">
            <a:spAutoFit/>
          </a:bodyPr>
          <a:lstStyle/>
          <a:p>
            <a:r>
              <a:rPr lang="en-US" sz="1200" b="1" dirty="0"/>
              <a:t>From Static Square (SS): </a:t>
            </a:r>
          </a:p>
          <a:p>
            <a:r>
              <a:rPr lang="en-US" sz="1200" b="1" dirty="0"/>
              <a:t>Heads Slide Thru Square Thru 3/4, Allemande Left #3</a:t>
            </a:r>
          </a:p>
        </p:txBody>
      </p:sp>
      <p:sp>
        <p:nvSpPr>
          <p:cNvPr id="16" name="TextBox 15">
            <a:extLst>
              <a:ext uri="{FF2B5EF4-FFF2-40B4-BE49-F238E27FC236}">
                <a16:creationId xmlns:a16="http://schemas.microsoft.com/office/drawing/2014/main" id="{19CD28B1-985B-49B4-907C-8CD2F249E10C}"/>
              </a:ext>
            </a:extLst>
          </p:cNvPr>
          <p:cNvSpPr txBox="1"/>
          <p:nvPr/>
        </p:nvSpPr>
        <p:spPr>
          <a:xfrm>
            <a:off x="7910262" y="300381"/>
            <a:ext cx="3768389" cy="646331"/>
          </a:xfrm>
          <a:prstGeom prst="rect">
            <a:avLst/>
          </a:prstGeom>
          <a:noFill/>
        </p:spPr>
        <p:txBody>
          <a:bodyPr wrap="square" rtlCol="0">
            <a:spAutoFit/>
          </a:bodyPr>
          <a:lstStyle/>
          <a:p>
            <a:r>
              <a:rPr lang="en-US" sz="1200" b="1" dirty="0"/>
              <a:t>From Static Square (SS) FOUR LADIES CHAIN 3/4: </a:t>
            </a:r>
          </a:p>
          <a:p>
            <a:r>
              <a:rPr lang="en-US" sz="1200" b="1" dirty="0"/>
              <a:t>Heads star thru, Pass thru, Right &amp; Left Thru, Pass Thru, Allemande Left. #2</a:t>
            </a:r>
          </a:p>
        </p:txBody>
      </p:sp>
      <p:sp>
        <p:nvSpPr>
          <p:cNvPr id="17" name="TextBox 16">
            <a:extLst>
              <a:ext uri="{FF2B5EF4-FFF2-40B4-BE49-F238E27FC236}">
                <a16:creationId xmlns:a16="http://schemas.microsoft.com/office/drawing/2014/main" id="{74897920-5BEF-4F13-8C17-643FBEB47417}"/>
              </a:ext>
            </a:extLst>
          </p:cNvPr>
          <p:cNvSpPr txBox="1"/>
          <p:nvPr/>
        </p:nvSpPr>
        <p:spPr>
          <a:xfrm>
            <a:off x="7965166" y="3551673"/>
            <a:ext cx="3739315" cy="646331"/>
          </a:xfrm>
          <a:prstGeom prst="rect">
            <a:avLst/>
          </a:prstGeom>
          <a:noFill/>
        </p:spPr>
        <p:txBody>
          <a:bodyPr wrap="square" rtlCol="0">
            <a:spAutoFit/>
          </a:bodyPr>
          <a:lstStyle/>
          <a:p>
            <a:r>
              <a:rPr lang="en-US" sz="1200" b="1" dirty="0"/>
              <a:t>From Static Square (SS) FOUR LADIES CHAIN 3/4, FOUR LADIES CHAIN: </a:t>
            </a:r>
          </a:p>
          <a:p>
            <a:r>
              <a:rPr lang="en-US" sz="1200" b="1" dirty="0"/>
              <a:t>Heads Square thru, Pass thru, Allemande Left. #4</a:t>
            </a:r>
          </a:p>
        </p:txBody>
      </p:sp>
      <p:sp>
        <p:nvSpPr>
          <p:cNvPr id="24" name="TextBox 23">
            <a:extLst>
              <a:ext uri="{FF2B5EF4-FFF2-40B4-BE49-F238E27FC236}">
                <a16:creationId xmlns:a16="http://schemas.microsoft.com/office/drawing/2014/main" id="{52C8FEA0-6721-451F-8553-8AC24EBC8B00}"/>
              </a:ext>
            </a:extLst>
          </p:cNvPr>
          <p:cNvSpPr txBox="1"/>
          <p:nvPr/>
        </p:nvSpPr>
        <p:spPr>
          <a:xfrm>
            <a:off x="522370" y="3061135"/>
            <a:ext cx="3607305" cy="369332"/>
          </a:xfrm>
          <a:prstGeom prst="rect">
            <a:avLst/>
          </a:prstGeom>
          <a:noFill/>
        </p:spPr>
        <p:txBody>
          <a:bodyPr wrap="square" rtlCol="0">
            <a:spAutoFit/>
          </a:bodyPr>
          <a:lstStyle/>
          <a:p>
            <a:r>
              <a:rPr lang="en-US" dirty="0"/>
              <a:t>   AL </a:t>
            </a:r>
            <a:r>
              <a:rPr lang="en-US" b="1" dirty="0"/>
              <a:t>#1   </a:t>
            </a:r>
            <a:r>
              <a:rPr lang="en-US" sz="1400" b="1" dirty="0"/>
              <a:t>(8 Chain Thru Formation) </a:t>
            </a:r>
          </a:p>
        </p:txBody>
      </p:sp>
      <p:sp>
        <p:nvSpPr>
          <p:cNvPr id="25" name="TextBox 24">
            <a:extLst>
              <a:ext uri="{FF2B5EF4-FFF2-40B4-BE49-F238E27FC236}">
                <a16:creationId xmlns:a16="http://schemas.microsoft.com/office/drawing/2014/main" id="{61ED8E44-46F8-45B6-AB58-88D03A30454B}"/>
              </a:ext>
            </a:extLst>
          </p:cNvPr>
          <p:cNvSpPr txBox="1"/>
          <p:nvPr/>
        </p:nvSpPr>
        <p:spPr>
          <a:xfrm>
            <a:off x="8758990" y="2997106"/>
            <a:ext cx="2910640" cy="369332"/>
          </a:xfrm>
          <a:prstGeom prst="rect">
            <a:avLst/>
          </a:prstGeom>
          <a:noFill/>
        </p:spPr>
        <p:txBody>
          <a:bodyPr wrap="square" rtlCol="0">
            <a:spAutoFit/>
          </a:bodyPr>
          <a:lstStyle/>
          <a:p>
            <a:r>
              <a:rPr lang="en-US" dirty="0"/>
              <a:t>  </a:t>
            </a:r>
            <a:r>
              <a:rPr lang="en-US" b="1" dirty="0"/>
              <a:t> AL #2 </a:t>
            </a:r>
            <a:r>
              <a:rPr lang="en-US" sz="1400" b="1" dirty="0"/>
              <a:t>(Trade By Formation)</a:t>
            </a:r>
          </a:p>
        </p:txBody>
      </p:sp>
      <p:sp>
        <p:nvSpPr>
          <p:cNvPr id="26" name="TextBox 25">
            <a:extLst>
              <a:ext uri="{FF2B5EF4-FFF2-40B4-BE49-F238E27FC236}">
                <a16:creationId xmlns:a16="http://schemas.microsoft.com/office/drawing/2014/main" id="{AF8FE8B6-8DDA-414B-9165-5924BB8B0754}"/>
              </a:ext>
            </a:extLst>
          </p:cNvPr>
          <p:cNvSpPr txBox="1"/>
          <p:nvPr/>
        </p:nvSpPr>
        <p:spPr>
          <a:xfrm>
            <a:off x="594463" y="6217244"/>
            <a:ext cx="3139785" cy="369332"/>
          </a:xfrm>
          <a:prstGeom prst="rect">
            <a:avLst/>
          </a:prstGeom>
          <a:noFill/>
        </p:spPr>
        <p:txBody>
          <a:bodyPr wrap="square" rtlCol="0">
            <a:spAutoFit/>
          </a:bodyPr>
          <a:lstStyle/>
          <a:p>
            <a:r>
              <a:rPr lang="en-US" sz="1400" b="1" dirty="0"/>
              <a:t>(8 Chain Thru Formation) </a:t>
            </a:r>
            <a:r>
              <a:rPr lang="en-US" dirty="0"/>
              <a:t>AL </a:t>
            </a:r>
            <a:r>
              <a:rPr lang="en-US" b="1" dirty="0"/>
              <a:t>#3</a:t>
            </a:r>
          </a:p>
        </p:txBody>
      </p:sp>
      <p:sp>
        <p:nvSpPr>
          <p:cNvPr id="27" name="TextBox 26">
            <a:extLst>
              <a:ext uri="{FF2B5EF4-FFF2-40B4-BE49-F238E27FC236}">
                <a16:creationId xmlns:a16="http://schemas.microsoft.com/office/drawing/2014/main" id="{DDA5C07A-2C3C-4A44-A47D-629CDC0A6B27}"/>
              </a:ext>
            </a:extLst>
          </p:cNvPr>
          <p:cNvSpPr txBox="1"/>
          <p:nvPr/>
        </p:nvSpPr>
        <p:spPr>
          <a:xfrm>
            <a:off x="7965166" y="6181709"/>
            <a:ext cx="3609280" cy="369332"/>
          </a:xfrm>
          <a:prstGeom prst="rect">
            <a:avLst/>
          </a:prstGeom>
          <a:noFill/>
        </p:spPr>
        <p:txBody>
          <a:bodyPr wrap="square" rtlCol="0">
            <a:spAutoFit/>
          </a:bodyPr>
          <a:lstStyle/>
          <a:p>
            <a:r>
              <a:rPr lang="en-US" dirty="0"/>
              <a:t>                        </a:t>
            </a:r>
            <a:r>
              <a:rPr lang="en-US" sz="1400" b="1" dirty="0"/>
              <a:t>(Trade By Formation)</a:t>
            </a:r>
            <a:r>
              <a:rPr lang="en-US" sz="1400" dirty="0"/>
              <a:t> </a:t>
            </a:r>
            <a:r>
              <a:rPr lang="en-US" dirty="0"/>
              <a:t>AL </a:t>
            </a:r>
            <a:r>
              <a:rPr lang="en-US" b="1" dirty="0"/>
              <a:t>#4</a:t>
            </a:r>
          </a:p>
        </p:txBody>
      </p:sp>
      <p:pic>
        <p:nvPicPr>
          <p:cNvPr id="3" name="Audio 2">
            <a:hlinkClick r:id="" action="ppaction://media"/>
            <a:extLst>
              <a:ext uri="{FF2B5EF4-FFF2-40B4-BE49-F238E27FC236}">
                <a16:creationId xmlns:a16="http://schemas.microsoft.com/office/drawing/2014/main" id="{EB7A3F68-3B07-4F89-9674-44A676E9AF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97536" y="6123551"/>
            <a:ext cx="609600" cy="609600"/>
          </a:xfrm>
          <a:prstGeom prst="rect">
            <a:avLst/>
          </a:prstGeom>
        </p:spPr>
      </p:pic>
      <p:sp>
        <p:nvSpPr>
          <p:cNvPr id="4" name="TextBox 3">
            <a:extLst>
              <a:ext uri="{FF2B5EF4-FFF2-40B4-BE49-F238E27FC236}">
                <a16:creationId xmlns:a16="http://schemas.microsoft.com/office/drawing/2014/main" id="{90DE6526-10DE-4BA9-B71E-77336F84B924}"/>
              </a:ext>
            </a:extLst>
          </p:cNvPr>
          <p:cNvSpPr txBox="1"/>
          <p:nvPr/>
        </p:nvSpPr>
        <p:spPr>
          <a:xfrm>
            <a:off x="6036755" y="3033400"/>
            <a:ext cx="1051931" cy="253916"/>
          </a:xfrm>
          <a:prstGeom prst="rect">
            <a:avLst/>
          </a:prstGeom>
          <a:noFill/>
        </p:spPr>
        <p:txBody>
          <a:bodyPr wrap="square" rtlCol="0">
            <a:spAutoFit/>
          </a:bodyPr>
          <a:lstStyle/>
          <a:p>
            <a:r>
              <a:rPr lang="en-US" sz="1050" b="1" dirty="0"/>
              <a:t>“Active Lady”</a:t>
            </a:r>
          </a:p>
        </p:txBody>
      </p:sp>
      <p:graphicFrame>
        <p:nvGraphicFramePr>
          <p:cNvPr id="23" name="Object 22">
            <a:extLst>
              <a:ext uri="{FF2B5EF4-FFF2-40B4-BE49-F238E27FC236}">
                <a16:creationId xmlns:a16="http://schemas.microsoft.com/office/drawing/2014/main" id="{351DFFC3-6E48-40BD-9296-3C94669022E0}"/>
              </a:ext>
            </a:extLst>
          </p:cNvPr>
          <p:cNvGraphicFramePr>
            <a:graphicFrameLocks noChangeAspect="1"/>
          </p:cNvGraphicFramePr>
          <p:nvPr>
            <p:extLst>
              <p:ext uri="{D42A27DB-BD31-4B8C-83A1-F6EECF244321}">
                <p14:modId xmlns:p14="http://schemas.microsoft.com/office/powerpoint/2010/main" val="3145691467"/>
              </p:ext>
            </p:extLst>
          </p:nvPr>
        </p:nvGraphicFramePr>
        <p:xfrm>
          <a:off x="600470" y="1284455"/>
          <a:ext cx="3686175" cy="1876425"/>
        </p:xfrm>
        <a:graphic>
          <a:graphicData uri="http://schemas.openxmlformats.org/presentationml/2006/ole">
            <mc:AlternateContent xmlns:mc="http://schemas.openxmlformats.org/markup-compatibility/2006">
              <mc:Choice xmlns:v="urn:schemas-microsoft-com:vml" Requires="v">
                <p:oleObj name="CorelDRAW" r:id="rId7" imgW="3686056" imgH="1876335" progId="CorelDraw.Graphic.18">
                  <p:embed/>
                </p:oleObj>
              </mc:Choice>
              <mc:Fallback>
                <p:oleObj name="CorelDRAW" r:id="rId7" imgW="3686056" imgH="1876335" progId="CorelDraw.Graphic.18">
                  <p:embed/>
                  <p:pic>
                    <p:nvPicPr>
                      <p:cNvPr id="23" name="Object 22">
                        <a:extLst>
                          <a:ext uri="{FF2B5EF4-FFF2-40B4-BE49-F238E27FC236}">
                            <a16:creationId xmlns:a16="http://schemas.microsoft.com/office/drawing/2014/main" id="{351DFFC3-6E48-40BD-9296-3C94669022E0}"/>
                          </a:ext>
                        </a:extLst>
                      </p:cNvPr>
                      <p:cNvPicPr/>
                      <p:nvPr/>
                    </p:nvPicPr>
                    <p:blipFill>
                      <a:blip r:embed="rId8"/>
                      <a:stretch>
                        <a:fillRect/>
                      </a:stretch>
                    </p:blipFill>
                    <p:spPr>
                      <a:xfrm>
                        <a:off x="600470" y="1284455"/>
                        <a:ext cx="3686175" cy="1876425"/>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2C5C0DE1-7FB9-43B5-89E3-D80F5C9B8E2C}"/>
              </a:ext>
            </a:extLst>
          </p:cNvPr>
          <p:cNvGraphicFramePr>
            <a:graphicFrameLocks noChangeAspect="1"/>
          </p:cNvGraphicFramePr>
          <p:nvPr>
            <p:extLst>
              <p:ext uri="{D42A27DB-BD31-4B8C-83A1-F6EECF244321}">
                <p14:modId xmlns:p14="http://schemas.microsoft.com/office/powerpoint/2010/main" val="2163317641"/>
              </p:ext>
            </p:extLst>
          </p:nvPr>
        </p:nvGraphicFramePr>
        <p:xfrm>
          <a:off x="7851014" y="1239413"/>
          <a:ext cx="3689350" cy="1858963"/>
        </p:xfrm>
        <a:graphic>
          <a:graphicData uri="http://schemas.openxmlformats.org/presentationml/2006/ole">
            <mc:AlternateContent xmlns:mc="http://schemas.openxmlformats.org/markup-compatibility/2006">
              <mc:Choice xmlns:v="urn:schemas-microsoft-com:vml" Requires="v">
                <p:oleObj name="CorelDRAW" r:id="rId9" imgW="3689179" imgH="1858611" progId="CorelDraw.Graphic.18">
                  <p:embed/>
                </p:oleObj>
              </mc:Choice>
              <mc:Fallback>
                <p:oleObj name="CorelDRAW" r:id="rId9" imgW="3689179" imgH="1858611" progId="CorelDraw.Graphic.18">
                  <p:embed/>
                  <p:pic>
                    <p:nvPicPr>
                      <p:cNvPr id="28" name="Object 27">
                        <a:extLst>
                          <a:ext uri="{FF2B5EF4-FFF2-40B4-BE49-F238E27FC236}">
                            <a16:creationId xmlns:a16="http://schemas.microsoft.com/office/drawing/2014/main" id="{2C5C0DE1-7FB9-43B5-89E3-D80F5C9B8E2C}"/>
                          </a:ext>
                        </a:extLst>
                      </p:cNvPr>
                      <p:cNvPicPr/>
                      <p:nvPr/>
                    </p:nvPicPr>
                    <p:blipFill>
                      <a:blip r:embed="rId10"/>
                      <a:stretch>
                        <a:fillRect/>
                      </a:stretch>
                    </p:blipFill>
                    <p:spPr>
                      <a:xfrm>
                        <a:off x="7851014" y="1239413"/>
                        <a:ext cx="3689350" cy="1858963"/>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C4217055-C41E-4609-B0DF-D6F895DB08B1}"/>
              </a:ext>
            </a:extLst>
          </p:cNvPr>
          <p:cNvGraphicFramePr>
            <a:graphicFrameLocks noChangeAspect="1"/>
          </p:cNvGraphicFramePr>
          <p:nvPr>
            <p:extLst>
              <p:ext uri="{D42A27DB-BD31-4B8C-83A1-F6EECF244321}">
                <p14:modId xmlns:p14="http://schemas.microsoft.com/office/powerpoint/2010/main" val="1087683834"/>
              </p:ext>
            </p:extLst>
          </p:nvPr>
        </p:nvGraphicFramePr>
        <p:xfrm>
          <a:off x="594464" y="4415404"/>
          <a:ext cx="3686175" cy="1870075"/>
        </p:xfrm>
        <a:graphic>
          <a:graphicData uri="http://schemas.openxmlformats.org/presentationml/2006/ole">
            <mc:AlternateContent xmlns:mc="http://schemas.openxmlformats.org/markup-compatibility/2006">
              <mc:Choice xmlns:v="urn:schemas-microsoft-com:vml" Requires="v">
                <p:oleObj name="CorelDRAW" r:id="rId11" imgW="3686056" imgH="1870774" progId="CorelDraw.Graphic.18">
                  <p:embed/>
                </p:oleObj>
              </mc:Choice>
              <mc:Fallback>
                <p:oleObj name="CorelDRAW" r:id="rId11" imgW="3686056" imgH="1870774" progId="CorelDraw.Graphic.18">
                  <p:embed/>
                  <p:pic>
                    <p:nvPicPr>
                      <p:cNvPr id="29" name="Object 28">
                        <a:extLst>
                          <a:ext uri="{FF2B5EF4-FFF2-40B4-BE49-F238E27FC236}">
                            <a16:creationId xmlns:a16="http://schemas.microsoft.com/office/drawing/2014/main" id="{C4217055-C41E-4609-B0DF-D6F895DB08B1}"/>
                          </a:ext>
                        </a:extLst>
                      </p:cNvPr>
                      <p:cNvPicPr/>
                      <p:nvPr/>
                    </p:nvPicPr>
                    <p:blipFill>
                      <a:blip r:embed="rId12"/>
                      <a:stretch>
                        <a:fillRect/>
                      </a:stretch>
                    </p:blipFill>
                    <p:spPr>
                      <a:xfrm>
                        <a:off x="594464" y="4415404"/>
                        <a:ext cx="3686175" cy="1870075"/>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94739636-53C9-4ED6-B772-A4B065D24E47}"/>
              </a:ext>
            </a:extLst>
          </p:cNvPr>
          <p:cNvGraphicFramePr>
            <a:graphicFrameLocks noChangeAspect="1"/>
          </p:cNvGraphicFramePr>
          <p:nvPr>
            <p:extLst>
              <p:ext uri="{D42A27DB-BD31-4B8C-83A1-F6EECF244321}">
                <p14:modId xmlns:p14="http://schemas.microsoft.com/office/powerpoint/2010/main" val="2656769886"/>
              </p:ext>
            </p:extLst>
          </p:nvPr>
        </p:nvGraphicFramePr>
        <p:xfrm>
          <a:off x="7955028" y="4406694"/>
          <a:ext cx="3686175" cy="1854200"/>
        </p:xfrm>
        <a:graphic>
          <a:graphicData uri="http://schemas.openxmlformats.org/presentationml/2006/ole">
            <mc:AlternateContent xmlns:mc="http://schemas.openxmlformats.org/markup-compatibility/2006">
              <mc:Choice xmlns:v="urn:schemas-microsoft-com:vml" Requires="v">
                <p:oleObj name="CorelDRAW" r:id="rId13" imgW="3686056" imgH="1853745" progId="CorelDraw.Graphic.18">
                  <p:embed/>
                </p:oleObj>
              </mc:Choice>
              <mc:Fallback>
                <p:oleObj name="CorelDRAW" r:id="rId13" imgW="3686056" imgH="1853745" progId="CorelDraw.Graphic.18">
                  <p:embed/>
                  <p:pic>
                    <p:nvPicPr>
                      <p:cNvPr id="30" name="Object 29">
                        <a:extLst>
                          <a:ext uri="{FF2B5EF4-FFF2-40B4-BE49-F238E27FC236}">
                            <a16:creationId xmlns:a16="http://schemas.microsoft.com/office/drawing/2014/main" id="{94739636-53C9-4ED6-B772-A4B065D24E47}"/>
                          </a:ext>
                        </a:extLst>
                      </p:cNvPr>
                      <p:cNvPicPr/>
                      <p:nvPr/>
                    </p:nvPicPr>
                    <p:blipFill>
                      <a:blip r:embed="rId14"/>
                      <a:stretch>
                        <a:fillRect/>
                      </a:stretch>
                    </p:blipFill>
                    <p:spPr>
                      <a:xfrm>
                        <a:off x="7955028" y="4406694"/>
                        <a:ext cx="3686175" cy="1854200"/>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93B2F3BD-0A61-4BDB-9AAF-90FB78BF4884}"/>
              </a:ext>
            </a:extLst>
          </p:cNvPr>
          <p:cNvSpPr txBox="1"/>
          <p:nvPr/>
        </p:nvSpPr>
        <p:spPr>
          <a:xfrm>
            <a:off x="5225411" y="1219808"/>
            <a:ext cx="1820779" cy="800219"/>
          </a:xfrm>
          <a:prstGeom prst="rect">
            <a:avLst/>
          </a:prstGeom>
          <a:noFill/>
        </p:spPr>
        <p:txBody>
          <a:bodyPr wrap="square" rtlCol="0">
            <a:spAutoFit/>
          </a:bodyPr>
          <a:lstStyle/>
          <a:p>
            <a:pPr algn="ctr"/>
            <a:r>
              <a:rPr lang="en-US" sz="1200" b="1" dirty="0"/>
              <a:t>ACTIVE LADY</a:t>
            </a:r>
          </a:p>
          <a:p>
            <a:pPr algn="ctr"/>
            <a:r>
              <a:rPr lang="en-US" sz="1200" b="1" dirty="0"/>
              <a:t>AFTER ANY SETUP</a:t>
            </a:r>
          </a:p>
          <a:p>
            <a:pPr algn="ctr"/>
            <a:r>
              <a:rPr lang="en-US" sz="1100" b="1" dirty="0"/>
              <a:t>Who is she? Don’t know and don’t care. </a:t>
            </a:r>
          </a:p>
        </p:txBody>
      </p:sp>
      <p:sp>
        <p:nvSpPr>
          <p:cNvPr id="2" name="TextBox 1">
            <a:extLst>
              <a:ext uri="{FF2B5EF4-FFF2-40B4-BE49-F238E27FC236}">
                <a16:creationId xmlns:a16="http://schemas.microsoft.com/office/drawing/2014/main" id="{CF242DD8-831E-4F4B-B391-3FD85CE6DD1F}"/>
              </a:ext>
            </a:extLst>
          </p:cNvPr>
          <p:cNvSpPr txBox="1"/>
          <p:nvPr/>
        </p:nvSpPr>
        <p:spPr>
          <a:xfrm>
            <a:off x="7902241" y="984104"/>
            <a:ext cx="3664184" cy="261610"/>
          </a:xfrm>
          <a:prstGeom prst="rect">
            <a:avLst/>
          </a:prstGeom>
          <a:noFill/>
        </p:spPr>
        <p:txBody>
          <a:bodyPr wrap="square" rtlCol="0">
            <a:spAutoFit/>
          </a:bodyPr>
          <a:lstStyle/>
          <a:p>
            <a:pPr algn="ctr"/>
            <a:r>
              <a:rPr lang="en-US" sz="1100" b="1" dirty="0"/>
              <a:t>Who’s beside her? Don’t know and don’t care</a:t>
            </a:r>
          </a:p>
        </p:txBody>
      </p:sp>
      <p:sp>
        <p:nvSpPr>
          <p:cNvPr id="5" name="TextBox 4">
            <a:extLst>
              <a:ext uri="{FF2B5EF4-FFF2-40B4-BE49-F238E27FC236}">
                <a16:creationId xmlns:a16="http://schemas.microsoft.com/office/drawing/2014/main" id="{321E5178-6DBD-44EA-ABFC-210CDE1370F3}"/>
              </a:ext>
            </a:extLst>
          </p:cNvPr>
          <p:cNvSpPr txBox="1"/>
          <p:nvPr/>
        </p:nvSpPr>
        <p:spPr>
          <a:xfrm>
            <a:off x="8261943" y="4141821"/>
            <a:ext cx="3054851" cy="261610"/>
          </a:xfrm>
          <a:prstGeom prst="rect">
            <a:avLst/>
          </a:prstGeom>
          <a:noFill/>
        </p:spPr>
        <p:txBody>
          <a:bodyPr wrap="square" rtlCol="0">
            <a:spAutoFit/>
          </a:bodyPr>
          <a:lstStyle/>
          <a:p>
            <a:r>
              <a:rPr lang="en-US" sz="1100" b="1" dirty="0"/>
              <a:t>Who’s beside her? Don’t know and don’t care</a:t>
            </a:r>
          </a:p>
        </p:txBody>
      </p:sp>
      <p:graphicFrame>
        <p:nvGraphicFramePr>
          <p:cNvPr id="9" name="Object 8">
            <a:extLst>
              <a:ext uri="{FF2B5EF4-FFF2-40B4-BE49-F238E27FC236}">
                <a16:creationId xmlns:a16="http://schemas.microsoft.com/office/drawing/2014/main" id="{8D2B6283-4401-4CF1-B66A-A55BDD55E7F8}"/>
              </a:ext>
            </a:extLst>
          </p:cNvPr>
          <p:cNvGraphicFramePr>
            <a:graphicFrameLocks noChangeAspect="1"/>
          </p:cNvGraphicFramePr>
          <p:nvPr>
            <p:extLst>
              <p:ext uri="{D42A27DB-BD31-4B8C-83A1-F6EECF244321}">
                <p14:modId xmlns:p14="http://schemas.microsoft.com/office/powerpoint/2010/main" val="2917960530"/>
              </p:ext>
            </p:extLst>
          </p:nvPr>
        </p:nvGraphicFramePr>
        <p:xfrm>
          <a:off x="4692545" y="227944"/>
          <a:ext cx="2783426" cy="2827160"/>
        </p:xfrm>
        <a:graphic>
          <a:graphicData uri="http://schemas.openxmlformats.org/presentationml/2006/ole">
            <mc:AlternateContent xmlns:mc="http://schemas.openxmlformats.org/markup-compatibility/2006">
              <mc:Choice xmlns:v="urn:schemas-microsoft-com:vml" Requires="v">
                <p:oleObj name="CorelDRAW" r:id="rId15" imgW="3132904" imgH="3181672" progId="CorelDraw.Graphic.18">
                  <p:embed/>
                </p:oleObj>
              </mc:Choice>
              <mc:Fallback>
                <p:oleObj name="CorelDRAW" r:id="rId15" imgW="3132904" imgH="3181672" progId="CorelDraw.Graphic.18">
                  <p:embed/>
                  <p:pic>
                    <p:nvPicPr>
                      <p:cNvPr id="9" name="Object 8">
                        <a:extLst>
                          <a:ext uri="{FF2B5EF4-FFF2-40B4-BE49-F238E27FC236}">
                            <a16:creationId xmlns:a16="http://schemas.microsoft.com/office/drawing/2014/main" id="{8D2B6283-4401-4CF1-B66A-A55BDD55E7F8}"/>
                          </a:ext>
                        </a:extLst>
                      </p:cNvPr>
                      <p:cNvPicPr/>
                      <p:nvPr/>
                    </p:nvPicPr>
                    <p:blipFill>
                      <a:blip r:embed="rId16"/>
                      <a:stretch>
                        <a:fillRect/>
                      </a:stretch>
                    </p:blipFill>
                    <p:spPr>
                      <a:xfrm>
                        <a:off x="4692545" y="227944"/>
                        <a:ext cx="2783426" cy="2827160"/>
                      </a:xfrm>
                      <a:prstGeom prst="rect">
                        <a:avLst/>
                      </a:prstGeom>
                    </p:spPr>
                  </p:pic>
                </p:oleObj>
              </mc:Fallback>
            </mc:AlternateContent>
          </a:graphicData>
        </a:graphic>
      </p:graphicFrame>
    </p:spTree>
    <p:extLst>
      <p:ext uri="{BB962C8B-B14F-4D97-AF65-F5344CB8AC3E}">
        <p14:creationId xmlns:p14="http://schemas.microsoft.com/office/powerpoint/2010/main" val="2285657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3995">
        <p159:morph option="byObject"/>
      </p:transition>
    </mc:Choice>
    <mc:Fallback xmlns="">
      <p:transition spd="slow" advTm="1839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28CF3B-5A63-40B2-A6D2-9B9DE6864038}"/>
              </a:ext>
            </a:extLst>
          </p:cNvPr>
          <p:cNvSpPr txBox="1"/>
          <p:nvPr/>
        </p:nvSpPr>
        <p:spPr>
          <a:xfrm>
            <a:off x="433136" y="300219"/>
            <a:ext cx="11181347" cy="6709529"/>
          </a:xfrm>
          <a:prstGeom prst="rect">
            <a:avLst/>
          </a:prstGeom>
          <a:noFill/>
        </p:spPr>
        <p:txBody>
          <a:bodyPr wrap="square" lIns="91440" tIns="45720" rIns="91440" bIns="45720" rtlCol="0" anchor="t">
            <a:spAutoFit/>
          </a:bodyPr>
          <a:lstStyle/>
          <a:p>
            <a:pPr algn="ctr"/>
            <a:r>
              <a:rPr lang="en-US" sz="1600" b="1" dirty="0"/>
              <a:t>HOW TO START</a:t>
            </a:r>
          </a:p>
          <a:p>
            <a:pPr algn="ctr"/>
            <a:r>
              <a:rPr lang="en-US" sz="1600" b="1" dirty="0"/>
              <a:t>LEARN THE ALLEMANDE SETUPS (Yes, memorize them. There’s only 3 to remember, keep it Mental)</a:t>
            </a:r>
          </a:p>
          <a:p>
            <a:pPr marL="0" marR="0" algn="ctr">
              <a:spcBef>
                <a:spcPts val="0"/>
              </a:spcBef>
              <a:spcAft>
                <a:spcPts val="0"/>
              </a:spcAft>
            </a:pPr>
            <a:r>
              <a:rPr lang="en-US" sz="1200" b="1" dirty="0">
                <a:effectLst/>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a:p>
            <a:pPr marL="0" marR="0" algn="just">
              <a:spcBef>
                <a:spcPts val="0"/>
              </a:spcBef>
              <a:spcAft>
                <a:spcPts val="0"/>
              </a:spcAft>
            </a:pPr>
            <a:r>
              <a:rPr lang="en-US" sz="1200" b="1" dirty="0">
                <a:effectLst/>
                <a:ea typeface="Calibri" panose="020F0502020204030204" pitchFamily="34" charset="0"/>
                <a:cs typeface="Times New Roman" panose="02020603050405020304" pitchFamily="18" charset="0"/>
              </a:rPr>
              <a:t>ALLEMANDE #1.   FOUR LADIES CHAIN </a:t>
            </a:r>
          </a:p>
          <a:p>
            <a:pPr marL="0" marR="0" algn="just">
              <a:spcBef>
                <a:spcPts val="0"/>
              </a:spcBef>
              <a:spcAft>
                <a:spcPts val="0"/>
              </a:spcAft>
            </a:pPr>
            <a:endParaRPr lang="en-US" sz="1200" b="1" dirty="0">
              <a:ea typeface="Calibri" panose="020F0502020204030204" pitchFamily="34" charset="0"/>
              <a:cs typeface="Times New Roman" panose="02020603050405020304" pitchFamily="18" charset="0"/>
            </a:endParaRPr>
          </a:p>
          <a:p>
            <a:pPr marL="0" marR="0" algn="just">
              <a:spcBef>
                <a:spcPts val="0"/>
              </a:spcBef>
              <a:spcAft>
                <a:spcPts val="0"/>
              </a:spcAft>
            </a:pPr>
            <a:r>
              <a:rPr lang="en-US" sz="1200" b="1" dirty="0">
                <a:effectLst/>
                <a:ea typeface="Calibri" panose="020F0502020204030204" pitchFamily="34" charset="0"/>
                <a:cs typeface="Times New Roman" panose="02020603050405020304" pitchFamily="18" charset="0"/>
              </a:rPr>
              <a:t>ALLEMANDE #2.   FOUR LADIES CHAIN THREE QUARTERS </a:t>
            </a:r>
          </a:p>
          <a:p>
            <a:pPr marL="0" marR="0" algn="just">
              <a:spcBef>
                <a:spcPts val="0"/>
              </a:spcBef>
              <a:spcAft>
                <a:spcPts val="0"/>
              </a:spcAft>
            </a:pPr>
            <a:endParaRPr lang="en-US" sz="1200" b="1" dirty="0">
              <a:ea typeface="Calibri" panose="020F0502020204030204" pitchFamily="34" charset="0"/>
              <a:cs typeface="Times New Roman" panose="02020603050405020304" pitchFamily="18" charset="0"/>
            </a:endParaRPr>
          </a:p>
          <a:p>
            <a:pPr marL="0" marR="0" algn="just">
              <a:spcBef>
                <a:spcPts val="0"/>
              </a:spcBef>
              <a:spcAft>
                <a:spcPts val="0"/>
              </a:spcAft>
            </a:pPr>
            <a:r>
              <a:rPr lang="en-US" sz="1200" b="1" dirty="0">
                <a:effectLst/>
                <a:ea typeface="Calibri" panose="020F0502020204030204" pitchFamily="34" charset="0"/>
                <a:cs typeface="Times New Roman" panose="02020603050405020304" pitchFamily="18" charset="0"/>
              </a:rPr>
              <a:t>ALLEMANDE #3.   Static Square. It requires no Ladies chaining.</a:t>
            </a:r>
          </a:p>
          <a:p>
            <a:pPr marL="0" marR="0" algn="just">
              <a:spcBef>
                <a:spcPts val="0"/>
              </a:spcBef>
              <a:spcAft>
                <a:spcPts val="0"/>
              </a:spcAft>
            </a:pPr>
            <a:endParaRPr lang="en-US" sz="1200" b="1" dirty="0">
              <a:ea typeface="Calibri" panose="020F0502020204030204" pitchFamily="34" charset="0"/>
              <a:cs typeface="Times New Roman" panose="02020603050405020304" pitchFamily="18" charset="0"/>
            </a:endParaRPr>
          </a:p>
          <a:p>
            <a:pPr marL="0" marR="0" algn="just">
              <a:spcBef>
                <a:spcPts val="0"/>
              </a:spcBef>
              <a:spcAft>
                <a:spcPts val="0"/>
              </a:spcAft>
            </a:pPr>
            <a:r>
              <a:rPr lang="en-US" sz="1200" b="1" dirty="0">
                <a:effectLst/>
                <a:ea typeface="Calibri" panose="020F0502020204030204" pitchFamily="34" charset="0"/>
                <a:cs typeface="Times New Roman" panose="02020603050405020304" pitchFamily="18" charset="0"/>
              </a:rPr>
              <a:t>ALLEMANDE #4.   FOUR LADIES CHAIN and FOUR LADIES CHAIN THREE QUARTERS.</a:t>
            </a:r>
          </a:p>
          <a:p>
            <a:endParaRPr lang="en-US" sz="1400" b="1" dirty="0">
              <a:solidFill>
                <a:schemeClr val="bg1"/>
              </a:solidFill>
            </a:endParaRPr>
          </a:p>
          <a:p>
            <a:pPr algn="ctr"/>
            <a:r>
              <a:rPr lang="en-US" sz="1200">
                <a:hlinkClick r:id="rId4"/>
              </a:rPr>
              <a:t>https://1drv.ms/u/s!AuBosUuZMfgXhKsZLHYUFCOFiSlcgQ?e=7L8tPq</a:t>
            </a:r>
            <a:r>
              <a:rPr lang="en-US" sz="1200"/>
              <a:t>   </a:t>
            </a:r>
            <a:r>
              <a:rPr lang="en-US" sz="1200" b="1"/>
              <a:t>Post in your browser and Take a look, “video.” about 30 minutes.</a:t>
            </a:r>
          </a:p>
          <a:p>
            <a:r>
              <a:rPr lang="en-US" sz="1200" b="1"/>
              <a:t> </a:t>
            </a:r>
            <a:endParaRPr lang="en-US" sz="1200" b="1" dirty="0"/>
          </a:p>
          <a:p>
            <a:r>
              <a:rPr lang="en-US" sz="1200" b="1" dirty="0"/>
              <a:t>In a nutshell: </a:t>
            </a:r>
          </a:p>
          <a:p>
            <a:r>
              <a:rPr lang="en-US" sz="1200" b="1" dirty="0"/>
              <a:t>1. set the dancers up for a specific Allemande number in a specific and unchanging location. </a:t>
            </a:r>
          </a:p>
          <a:p>
            <a:r>
              <a:rPr lang="en-US" sz="1200" b="1" dirty="0"/>
              <a:t>2. After doing the setup, mentally place yourself as the Active Lady.</a:t>
            </a:r>
          </a:p>
          <a:p>
            <a:r>
              <a:rPr lang="en-US" sz="1200" b="1" dirty="0"/>
              <a:t>3. Mentally Track yourself as you move the dancers through a bunch of fun stuff, zeroing any Partner changes along the way. </a:t>
            </a:r>
          </a:p>
          <a:p>
            <a:r>
              <a:rPr lang="en-US" sz="1200" b="1" dirty="0"/>
              <a:t>4. When you want to resolve, mentally take yourself to the Allemande location for which you set up (Slide #3) and the Allemande will be there.</a:t>
            </a:r>
          </a:p>
          <a:p>
            <a:r>
              <a:rPr lang="en-US" sz="1200" b="1" dirty="0"/>
              <a:t>5. Ignore Sequence. If you get to an Allemande Left spot with the setup Partner, Sequence will take care of itself. Just make sure that the “Setup Partner” is with you  </a:t>
            </a:r>
          </a:p>
          <a:p>
            <a:r>
              <a:rPr lang="en-US" sz="1200" b="1" dirty="0"/>
              <a:t>    throughout. </a:t>
            </a:r>
          </a:p>
          <a:p>
            <a:r>
              <a:rPr lang="en-US" sz="1200" b="1" dirty="0"/>
              <a:t>6. Sides don’t exist mentally. Call Sides Square Thru and Track yourself from the Heads position. If it works for one. It’ll work the same for the other. It’s Mental, so why change.</a:t>
            </a:r>
          </a:p>
          <a:p>
            <a:endParaRPr lang="en-US" sz="1200" b="1" dirty="0"/>
          </a:p>
          <a:p>
            <a:r>
              <a:rPr lang="en-US" sz="1200" b="1" dirty="0"/>
              <a:t>Asking anyone to trust the system is asking a lot. It’s very important to prove to yourself the procedure works. Using your checkers, dolls, Taminations or </a:t>
            </a:r>
            <a:r>
              <a:rPr lang="en-US" sz="1200" b="1" dirty="0" err="1"/>
              <a:t>Callarama</a:t>
            </a:r>
            <a:r>
              <a:rPr lang="en-US" sz="1200" b="1" dirty="0"/>
              <a:t>, do each of the setups on this Slide and track yourself as The Active Lady, moving to the setup Allemande location. Pay NO attention to anyone else, or where they are. Just yourself as the “Active Lady.” You need to be able to “trust” the system. Learn to accept that what you see in your head, though it might not be what you see on the floor, works. </a:t>
            </a:r>
          </a:p>
          <a:p>
            <a:endParaRPr lang="en-US" sz="1200" b="1" dirty="0"/>
          </a:p>
          <a:p>
            <a:r>
              <a:rPr lang="en-US" sz="1200" b="1" dirty="0"/>
              <a:t>Suggestion: Learn the setups one by one. Be patient </a:t>
            </a:r>
          </a:p>
          <a:p>
            <a:pPr marL="228600" indent="-228600">
              <a:buAutoNum type="arabicPeriod"/>
            </a:pPr>
            <a:r>
              <a:rPr lang="en-US" sz="1200" b="1" dirty="0"/>
              <a:t>Begin with the Allemande Setup for AL#1,   FOUR LADIES CHAIN.</a:t>
            </a:r>
          </a:p>
          <a:p>
            <a:pPr marL="228600" indent="-228600">
              <a:buAutoNum type="arabicPeriod"/>
            </a:pPr>
            <a:r>
              <a:rPr lang="en-US" sz="1200" b="1" dirty="0"/>
              <a:t>Mentally track the “Active Lady” through the BTP to The AL#1 Location. HEADS SQUARE THRU, RIGHT &amp; LEFT THRU, PASS THRU, TRADE BY, RIGHT &amp; LEFT THRU, ALEMANDE LEFT #1. Repeat, following in your head, that traffic pattern till you are confident that you know where that #1 AL is relative to the BTP. </a:t>
            </a:r>
          </a:p>
          <a:p>
            <a:pPr marL="228600" indent="-228600">
              <a:buAutoNum type="arabicPeriod"/>
            </a:pPr>
            <a:r>
              <a:rPr lang="en-US" sz="1200" b="1" dirty="0"/>
              <a:t>Do the same for each of the other Allemande Setups. Setup for #2 AL, FOUR LADIES CHAIN 3/4. Track yourself as the number one mans’ new Partner through the HEADS SQUARE THRU, RIGHT &amp; LEFT THRU, PASS THRU, TRADE BY, RIGHT &amp; LEFT THRU (you’re in AL#1 location)  PASS Thru to and because you set up for it, ALLEMANDE LEFT #2.   Repeat till confident, then move on to AL#3 &amp; AL#4 and do the same. </a:t>
            </a:r>
          </a:p>
          <a:p>
            <a:r>
              <a:rPr lang="en-US" sz="1200" b="1" dirty="0"/>
              <a:t>  </a:t>
            </a:r>
          </a:p>
        </p:txBody>
      </p:sp>
      <p:pic>
        <p:nvPicPr>
          <p:cNvPr id="2" name="Audio 1">
            <a:hlinkClick r:id="" action="ppaction://media"/>
            <a:extLst>
              <a:ext uri="{FF2B5EF4-FFF2-40B4-BE49-F238E27FC236}">
                <a16:creationId xmlns:a16="http://schemas.microsoft.com/office/drawing/2014/main" id="{4C964701-3F8B-45B9-94BA-1D017082BA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25009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8565">
        <p159:morph option="byObject"/>
      </p:transition>
    </mc:Choice>
    <mc:Fallback xmlns="">
      <p:transition spd="slow" advTm="1485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39F3B20-B91A-4277-8400-3323D118D615}"/>
              </a:ext>
            </a:extLst>
          </p:cNvPr>
          <p:cNvSpPr txBox="1"/>
          <p:nvPr/>
        </p:nvSpPr>
        <p:spPr>
          <a:xfrm>
            <a:off x="8743798" y="2487207"/>
            <a:ext cx="3042847" cy="461665"/>
          </a:xfrm>
          <a:prstGeom prst="rect">
            <a:avLst/>
          </a:prstGeom>
          <a:noFill/>
        </p:spPr>
        <p:txBody>
          <a:bodyPr wrap="square" rtlCol="0">
            <a:spAutoFit/>
          </a:bodyPr>
          <a:lstStyle/>
          <a:p>
            <a:pPr algn="ctr"/>
            <a:r>
              <a:rPr lang="en-US" sz="1200" b="1" dirty="0"/>
              <a:t>WHEEL &amp; DEAL    </a:t>
            </a:r>
          </a:p>
          <a:p>
            <a:pPr algn="ctr"/>
            <a:r>
              <a:rPr lang="en-US" sz="1200" b="1" dirty="0"/>
              <a:t>Allemande Position #1</a:t>
            </a:r>
          </a:p>
        </p:txBody>
      </p:sp>
      <p:sp>
        <p:nvSpPr>
          <p:cNvPr id="18" name="TextBox 17">
            <a:extLst>
              <a:ext uri="{FF2B5EF4-FFF2-40B4-BE49-F238E27FC236}">
                <a16:creationId xmlns:a16="http://schemas.microsoft.com/office/drawing/2014/main" id="{481CCA1B-E44F-4732-A021-617545AA8B72}"/>
              </a:ext>
            </a:extLst>
          </p:cNvPr>
          <p:cNvSpPr txBox="1"/>
          <p:nvPr/>
        </p:nvSpPr>
        <p:spPr>
          <a:xfrm>
            <a:off x="1673733" y="2076400"/>
            <a:ext cx="1286034" cy="369332"/>
          </a:xfrm>
          <a:prstGeom prst="rect">
            <a:avLst/>
          </a:prstGeom>
          <a:noFill/>
        </p:spPr>
        <p:txBody>
          <a:bodyPr wrap="square" rtlCol="0">
            <a:spAutoFit/>
          </a:bodyPr>
          <a:lstStyle/>
          <a:p>
            <a:r>
              <a:rPr lang="en-US" dirty="0"/>
              <a:t>   2           3</a:t>
            </a:r>
          </a:p>
        </p:txBody>
      </p:sp>
      <p:sp>
        <p:nvSpPr>
          <p:cNvPr id="4" name="TextBox 3">
            <a:extLst>
              <a:ext uri="{FF2B5EF4-FFF2-40B4-BE49-F238E27FC236}">
                <a16:creationId xmlns:a16="http://schemas.microsoft.com/office/drawing/2014/main" id="{6AC2A327-8272-46D2-9B80-C179D2C531B5}"/>
              </a:ext>
            </a:extLst>
          </p:cNvPr>
          <p:cNvSpPr txBox="1"/>
          <p:nvPr/>
        </p:nvSpPr>
        <p:spPr>
          <a:xfrm>
            <a:off x="339871" y="3400034"/>
            <a:ext cx="11512258" cy="1938992"/>
          </a:xfrm>
          <a:prstGeom prst="rect">
            <a:avLst/>
          </a:prstGeom>
          <a:noFill/>
        </p:spPr>
        <p:txBody>
          <a:bodyPr wrap="square" rtlCol="0">
            <a:spAutoFit/>
          </a:bodyPr>
          <a:lstStyle/>
          <a:p>
            <a:pPr algn="ctr"/>
            <a:r>
              <a:rPr lang="en-US" sz="1200" b="1" dirty="0"/>
              <a:t>RIGHT-HAND or LEFT-HAND TWO-FACED LINES STATIONS #’s 1-2-3-4.</a:t>
            </a:r>
          </a:p>
          <a:p>
            <a:r>
              <a:rPr lang="en-US" sz="1200" b="1" dirty="0"/>
              <a:t>For your normal Two-Faced Lines from either Corner Boxes (CB’s) or Right- Hand Lady Boxes (RLB’s), you can, Swing Thru, Boys Run. Or its’ equivalent. Move your dolls, checkers or ? and put them in each of the Two-Faced Line Positions. Keep in mind, if you know the number One Allemande Position, you know where the other three Allemandes are.</a:t>
            </a:r>
          </a:p>
          <a:p>
            <a:pPr marL="228600" indent="-228600">
              <a:buAutoNum type="arabicPeriod"/>
            </a:pPr>
            <a:r>
              <a:rPr lang="en-US" sz="1200" b="1" dirty="0"/>
              <a:t>FOUR LADIES CHAIN (setup #1AL), HEADS SQUARE THRU, SWING THRU, BOYS RUN (Sta. A), COUPLES CIRCULATE (Sta. B), WHEEL &amp; DEAL, Allemande Left #1.</a:t>
            </a:r>
          </a:p>
          <a:p>
            <a:pPr marL="228600" indent="-228600">
              <a:buAutoNum type="arabicPeriod"/>
            </a:pPr>
            <a:r>
              <a:rPr lang="en-US" sz="1200" b="1" dirty="0"/>
              <a:t>FOUR LADIES CHAIN 3/4 ( setup #2AL), HEADS SQUARE THRU, SWING THRU, BOYS RUN (Sta. A), COUPLES CIRCULATE, WHEEL &amp; DEAL, PASS THRU, Allemande Left #2.</a:t>
            </a:r>
          </a:p>
          <a:p>
            <a:pPr marL="228600" indent="-228600">
              <a:buAutoNum type="arabicPeriod"/>
            </a:pPr>
            <a:r>
              <a:rPr lang="en-US" sz="1200" b="1" dirty="0"/>
              <a:t>HEADS SQUARE THRU, SWING THRU, BOYS RUN (Sta. A), FERRIS WHEEL, CENTERS PASS THRU, Allemande Left #3.</a:t>
            </a:r>
          </a:p>
          <a:p>
            <a:pPr marL="228600" indent="-228600">
              <a:buFontTx/>
              <a:buAutoNum type="arabicPeriod"/>
            </a:pPr>
            <a:r>
              <a:rPr lang="en-US" sz="1200" b="1" dirty="0"/>
              <a:t>FOUR LADIES CHAIN 3/4,  FOUR LADIES CHAIN (setup #4AL), HEADS SQUARE THRU, SWING THRU, BOYS RUN (Sta. A), FERRIS WHEEL, CENTERS PASS THRU, &amp; PASS THRU Allemande Left #4.</a:t>
            </a:r>
          </a:p>
          <a:p>
            <a:pPr marL="228600" indent="-228600">
              <a:buAutoNum type="arabicPeriod"/>
            </a:pPr>
            <a:r>
              <a:rPr lang="en-US" sz="1200" b="1" dirty="0"/>
              <a:t>  </a:t>
            </a:r>
          </a:p>
          <a:p>
            <a:r>
              <a:rPr lang="en-US" sz="1200" b="1" dirty="0"/>
              <a:t> </a:t>
            </a:r>
          </a:p>
        </p:txBody>
      </p:sp>
      <p:pic>
        <p:nvPicPr>
          <p:cNvPr id="6" name="Audio 5">
            <a:hlinkClick r:id="" action="ppaction://media"/>
            <a:extLst>
              <a:ext uri="{FF2B5EF4-FFF2-40B4-BE49-F238E27FC236}">
                <a16:creationId xmlns:a16="http://schemas.microsoft.com/office/drawing/2014/main" id="{56B0EB94-79C5-4333-8FB2-81B085B84D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10273" y="5855803"/>
            <a:ext cx="628242" cy="628242"/>
          </a:xfrm>
          <a:prstGeom prst="rect">
            <a:avLst/>
          </a:prstGeom>
        </p:spPr>
      </p:pic>
      <p:graphicFrame>
        <p:nvGraphicFramePr>
          <p:cNvPr id="7" name="Object 6">
            <a:extLst>
              <a:ext uri="{FF2B5EF4-FFF2-40B4-BE49-F238E27FC236}">
                <a16:creationId xmlns:a16="http://schemas.microsoft.com/office/drawing/2014/main" id="{9176AE4B-BABD-4B8F-812D-4B085A133F77}"/>
              </a:ext>
            </a:extLst>
          </p:cNvPr>
          <p:cNvGraphicFramePr>
            <a:graphicFrameLocks noChangeAspect="1"/>
          </p:cNvGraphicFramePr>
          <p:nvPr>
            <p:extLst>
              <p:ext uri="{D42A27DB-BD31-4B8C-83A1-F6EECF244321}">
                <p14:modId xmlns:p14="http://schemas.microsoft.com/office/powerpoint/2010/main" val="1865271518"/>
              </p:ext>
            </p:extLst>
          </p:nvPr>
        </p:nvGraphicFramePr>
        <p:xfrm>
          <a:off x="714856" y="244118"/>
          <a:ext cx="3067911" cy="2939419"/>
        </p:xfrm>
        <a:graphic>
          <a:graphicData uri="http://schemas.openxmlformats.org/presentationml/2006/ole">
            <mc:AlternateContent xmlns:mc="http://schemas.openxmlformats.org/markup-compatibility/2006">
              <mc:Choice xmlns:v="urn:schemas-microsoft-com:vml" Requires="v">
                <p:oleObj name="CorelDRAW" r:id="rId5" imgW="3676686" imgH="3522602" progId="CorelDraw.Graphic.18">
                  <p:embed/>
                </p:oleObj>
              </mc:Choice>
              <mc:Fallback>
                <p:oleObj name="CorelDRAW" r:id="rId5" imgW="3676686" imgH="3522602" progId="CorelDraw.Graphic.18">
                  <p:embed/>
                  <p:pic>
                    <p:nvPicPr>
                      <p:cNvPr id="7" name="Object 6">
                        <a:extLst>
                          <a:ext uri="{FF2B5EF4-FFF2-40B4-BE49-F238E27FC236}">
                            <a16:creationId xmlns:a16="http://schemas.microsoft.com/office/drawing/2014/main" id="{9176AE4B-BABD-4B8F-812D-4B085A133F77}"/>
                          </a:ext>
                        </a:extLst>
                      </p:cNvPr>
                      <p:cNvPicPr/>
                      <p:nvPr/>
                    </p:nvPicPr>
                    <p:blipFill>
                      <a:blip r:embed="rId6"/>
                      <a:stretch>
                        <a:fillRect/>
                      </a:stretch>
                    </p:blipFill>
                    <p:spPr>
                      <a:xfrm>
                        <a:off x="714856" y="244118"/>
                        <a:ext cx="3067911" cy="293941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A50C9A8-FF7E-4408-8039-F3F050D5B9E0}"/>
              </a:ext>
            </a:extLst>
          </p:cNvPr>
          <p:cNvGraphicFramePr>
            <a:graphicFrameLocks noChangeAspect="1"/>
          </p:cNvGraphicFramePr>
          <p:nvPr>
            <p:extLst>
              <p:ext uri="{D42A27DB-BD31-4B8C-83A1-F6EECF244321}">
                <p14:modId xmlns:p14="http://schemas.microsoft.com/office/powerpoint/2010/main" val="2202920041"/>
              </p:ext>
            </p:extLst>
          </p:nvPr>
        </p:nvGraphicFramePr>
        <p:xfrm>
          <a:off x="4641940" y="234311"/>
          <a:ext cx="3103968" cy="2971285"/>
        </p:xfrm>
        <a:graphic>
          <a:graphicData uri="http://schemas.openxmlformats.org/presentationml/2006/ole">
            <mc:AlternateContent xmlns:mc="http://schemas.openxmlformats.org/markup-compatibility/2006">
              <mc:Choice xmlns:v="urn:schemas-microsoft-com:vml" Requires="v">
                <p:oleObj name="CorelDRAW" r:id="rId7" imgW="3676686" imgH="3520170" progId="CorelDraw.Graphic.18">
                  <p:embed/>
                </p:oleObj>
              </mc:Choice>
              <mc:Fallback>
                <p:oleObj name="CorelDRAW" r:id="rId7" imgW="3676686" imgH="3520170" progId="CorelDraw.Graphic.18">
                  <p:embed/>
                  <p:pic>
                    <p:nvPicPr>
                      <p:cNvPr id="10" name="Object 9">
                        <a:extLst>
                          <a:ext uri="{FF2B5EF4-FFF2-40B4-BE49-F238E27FC236}">
                            <a16:creationId xmlns:a16="http://schemas.microsoft.com/office/drawing/2014/main" id="{CA50C9A8-FF7E-4408-8039-F3F050D5B9E0}"/>
                          </a:ext>
                        </a:extLst>
                      </p:cNvPr>
                      <p:cNvPicPr/>
                      <p:nvPr/>
                    </p:nvPicPr>
                    <p:blipFill>
                      <a:blip r:embed="rId8"/>
                      <a:stretch>
                        <a:fillRect/>
                      </a:stretch>
                    </p:blipFill>
                    <p:spPr>
                      <a:xfrm>
                        <a:off x="4641940" y="234311"/>
                        <a:ext cx="3103968" cy="297128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34D7E75C-B1DF-415F-B381-4544449E5EAF}"/>
              </a:ext>
            </a:extLst>
          </p:cNvPr>
          <p:cNvGraphicFramePr>
            <a:graphicFrameLocks noChangeAspect="1"/>
          </p:cNvGraphicFramePr>
          <p:nvPr>
            <p:extLst>
              <p:ext uri="{D42A27DB-BD31-4B8C-83A1-F6EECF244321}">
                <p14:modId xmlns:p14="http://schemas.microsoft.com/office/powerpoint/2010/main" val="2202813331"/>
              </p:ext>
            </p:extLst>
          </p:nvPr>
        </p:nvGraphicFramePr>
        <p:xfrm>
          <a:off x="8603998" y="833970"/>
          <a:ext cx="3112620" cy="1547578"/>
        </p:xfrm>
        <a:graphic>
          <a:graphicData uri="http://schemas.openxmlformats.org/presentationml/2006/ole">
            <mc:AlternateContent xmlns:mc="http://schemas.openxmlformats.org/markup-compatibility/2006">
              <mc:Choice xmlns:v="urn:schemas-microsoft-com:vml" Requires="v">
                <p:oleObj name="CorelDRAW" r:id="rId9" imgW="3678074" imgH="1829418" progId="CorelDraw.Graphic.18">
                  <p:embed/>
                </p:oleObj>
              </mc:Choice>
              <mc:Fallback>
                <p:oleObj name="CorelDRAW" r:id="rId9" imgW="3678074" imgH="1829418" progId="CorelDraw.Graphic.18">
                  <p:embed/>
                  <p:pic>
                    <p:nvPicPr>
                      <p:cNvPr id="23" name="Object 22">
                        <a:extLst>
                          <a:ext uri="{FF2B5EF4-FFF2-40B4-BE49-F238E27FC236}">
                            <a16:creationId xmlns:a16="http://schemas.microsoft.com/office/drawing/2014/main" id="{34D7E75C-B1DF-415F-B381-4544449E5EAF}"/>
                          </a:ext>
                        </a:extLst>
                      </p:cNvPr>
                      <p:cNvPicPr/>
                      <p:nvPr/>
                    </p:nvPicPr>
                    <p:blipFill>
                      <a:blip r:embed="rId10"/>
                      <a:stretch>
                        <a:fillRect/>
                      </a:stretch>
                    </p:blipFill>
                    <p:spPr>
                      <a:xfrm>
                        <a:off x="8603998" y="833970"/>
                        <a:ext cx="3112620" cy="154757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F614C5EC-47B4-40FB-8F09-53FA04CEF2DB}"/>
              </a:ext>
            </a:extLst>
          </p:cNvPr>
          <p:cNvGraphicFramePr>
            <a:graphicFrameLocks noChangeAspect="1"/>
          </p:cNvGraphicFramePr>
          <p:nvPr>
            <p:extLst>
              <p:ext uri="{D42A27DB-BD31-4B8C-83A1-F6EECF244321}">
                <p14:modId xmlns:p14="http://schemas.microsoft.com/office/powerpoint/2010/main" val="2265084028"/>
              </p:ext>
            </p:extLst>
          </p:nvPr>
        </p:nvGraphicFramePr>
        <p:xfrm>
          <a:off x="318117" y="4927684"/>
          <a:ext cx="1663087" cy="1593432"/>
        </p:xfrm>
        <a:graphic>
          <a:graphicData uri="http://schemas.openxmlformats.org/presentationml/2006/ole">
            <mc:AlternateContent xmlns:mc="http://schemas.openxmlformats.org/markup-compatibility/2006">
              <mc:Choice xmlns:v="urn:schemas-microsoft-com:vml" Requires="v">
                <p:oleObj name="CorelDRAW" r:id="rId11" imgW="3676686" imgH="3522602" progId="CorelDraw.Graphic.18">
                  <p:embed/>
                </p:oleObj>
              </mc:Choice>
              <mc:Fallback>
                <p:oleObj name="CorelDRAW" r:id="rId11" imgW="3676686" imgH="3522602" progId="CorelDraw.Graphic.18">
                  <p:embed/>
                  <p:pic>
                    <p:nvPicPr>
                      <p:cNvPr id="3" name="Object 2">
                        <a:extLst>
                          <a:ext uri="{FF2B5EF4-FFF2-40B4-BE49-F238E27FC236}">
                            <a16:creationId xmlns:a16="http://schemas.microsoft.com/office/drawing/2014/main" id="{F614C5EC-47B4-40FB-8F09-53FA04CEF2DB}"/>
                          </a:ext>
                        </a:extLst>
                      </p:cNvPr>
                      <p:cNvPicPr/>
                      <p:nvPr/>
                    </p:nvPicPr>
                    <p:blipFill>
                      <a:blip r:embed="rId12"/>
                      <a:stretch>
                        <a:fillRect/>
                      </a:stretch>
                    </p:blipFill>
                    <p:spPr>
                      <a:xfrm>
                        <a:off x="318117" y="4927684"/>
                        <a:ext cx="1663087" cy="159343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653E2918-DD51-4C71-8662-0547FC13ED8B}"/>
              </a:ext>
            </a:extLst>
          </p:cNvPr>
          <p:cNvGraphicFramePr>
            <a:graphicFrameLocks noChangeAspect="1"/>
          </p:cNvGraphicFramePr>
          <p:nvPr>
            <p:extLst>
              <p:ext uri="{D42A27DB-BD31-4B8C-83A1-F6EECF244321}">
                <p14:modId xmlns:p14="http://schemas.microsoft.com/office/powerpoint/2010/main" val="1907706875"/>
              </p:ext>
            </p:extLst>
          </p:nvPr>
        </p:nvGraphicFramePr>
        <p:xfrm>
          <a:off x="3404790" y="4928032"/>
          <a:ext cx="1663086" cy="1593431"/>
        </p:xfrm>
        <a:graphic>
          <a:graphicData uri="http://schemas.openxmlformats.org/presentationml/2006/ole">
            <mc:AlternateContent xmlns:mc="http://schemas.openxmlformats.org/markup-compatibility/2006">
              <mc:Choice xmlns:v="urn:schemas-microsoft-com:vml" Requires="v">
                <p:oleObj name="CorelDRAW" r:id="rId13" imgW="3676686" imgH="3522602" progId="CorelDraw.Graphic.18">
                  <p:embed/>
                </p:oleObj>
              </mc:Choice>
              <mc:Fallback>
                <p:oleObj name="CorelDRAW" r:id="rId13" imgW="3676686" imgH="3522602" progId="CorelDraw.Graphic.18">
                  <p:embed/>
                  <p:pic>
                    <p:nvPicPr>
                      <p:cNvPr id="5" name="Object 4">
                        <a:extLst>
                          <a:ext uri="{FF2B5EF4-FFF2-40B4-BE49-F238E27FC236}">
                            <a16:creationId xmlns:a16="http://schemas.microsoft.com/office/drawing/2014/main" id="{653E2918-DD51-4C71-8662-0547FC13ED8B}"/>
                          </a:ext>
                        </a:extLst>
                      </p:cNvPr>
                      <p:cNvPicPr/>
                      <p:nvPr/>
                    </p:nvPicPr>
                    <p:blipFill>
                      <a:blip r:embed="rId14"/>
                      <a:stretch>
                        <a:fillRect/>
                      </a:stretch>
                    </p:blipFill>
                    <p:spPr>
                      <a:xfrm>
                        <a:off x="3404790" y="4928032"/>
                        <a:ext cx="1663086" cy="1593431"/>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937C007-C165-4E7B-9760-3874941AD94C}"/>
              </a:ext>
            </a:extLst>
          </p:cNvPr>
          <p:cNvGraphicFramePr>
            <a:graphicFrameLocks noChangeAspect="1"/>
          </p:cNvGraphicFramePr>
          <p:nvPr>
            <p:extLst>
              <p:ext uri="{D42A27DB-BD31-4B8C-83A1-F6EECF244321}">
                <p14:modId xmlns:p14="http://schemas.microsoft.com/office/powerpoint/2010/main" val="3975642348"/>
              </p:ext>
            </p:extLst>
          </p:nvPr>
        </p:nvGraphicFramePr>
        <p:xfrm>
          <a:off x="9948414" y="4931226"/>
          <a:ext cx="1663086" cy="1586935"/>
        </p:xfrm>
        <a:graphic>
          <a:graphicData uri="http://schemas.openxmlformats.org/presentationml/2006/ole">
            <mc:AlternateContent xmlns:mc="http://schemas.openxmlformats.org/markup-compatibility/2006">
              <mc:Choice xmlns:v="urn:schemas-microsoft-com:vml" Requires="v">
                <p:oleObj name="CorelDRAW" r:id="rId15" imgW="3674604" imgH="3506268" progId="CorelDraw.Graphic.18">
                  <p:embed/>
                </p:oleObj>
              </mc:Choice>
              <mc:Fallback>
                <p:oleObj name="CorelDRAW" r:id="rId15" imgW="3674604" imgH="3506268" progId="CorelDraw.Graphic.18">
                  <p:embed/>
                  <p:pic>
                    <p:nvPicPr>
                      <p:cNvPr id="12" name="Object 11">
                        <a:extLst>
                          <a:ext uri="{FF2B5EF4-FFF2-40B4-BE49-F238E27FC236}">
                            <a16:creationId xmlns:a16="http://schemas.microsoft.com/office/drawing/2014/main" id="{9937C007-C165-4E7B-9760-3874941AD94C}"/>
                          </a:ext>
                        </a:extLst>
                      </p:cNvPr>
                      <p:cNvPicPr/>
                      <p:nvPr/>
                    </p:nvPicPr>
                    <p:blipFill>
                      <a:blip r:embed="rId16"/>
                      <a:stretch>
                        <a:fillRect/>
                      </a:stretch>
                    </p:blipFill>
                    <p:spPr>
                      <a:xfrm>
                        <a:off x="9948414" y="4931226"/>
                        <a:ext cx="1663086" cy="158693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299F998A-1974-477A-8B32-4C29A12D529B}"/>
              </a:ext>
            </a:extLst>
          </p:cNvPr>
          <p:cNvGraphicFramePr>
            <a:graphicFrameLocks noChangeAspect="1"/>
          </p:cNvGraphicFramePr>
          <p:nvPr>
            <p:extLst>
              <p:ext uri="{D42A27DB-BD31-4B8C-83A1-F6EECF244321}">
                <p14:modId xmlns:p14="http://schemas.microsoft.com/office/powerpoint/2010/main" val="3944756728"/>
              </p:ext>
            </p:extLst>
          </p:nvPr>
        </p:nvGraphicFramePr>
        <p:xfrm>
          <a:off x="6952772" y="4919663"/>
          <a:ext cx="1674816" cy="1598852"/>
        </p:xfrm>
        <a:graphic>
          <a:graphicData uri="http://schemas.openxmlformats.org/presentationml/2006/ole">
            <mc:AlternateContent xmlns:mc="http://schemas.openxmlformats.org/markup-compatibility/2006">
              <mc:Choice xmlns:v="urn:schemas-microsoft-com:vml" Requires="v">
                <p:oleObj name="CorelDRAW" r:id="rId17" imgW="3674604" imgH="3508701" progId="CorelDraw.Graphic.18">
                  <p:embed/>
                </p:oleObj>
              </mc:Choice>
              <mc:Fallback>
                <p:oleObj name="CorelDRAW" r:id="rId17" imgW="3674604" imgH="3508701" progId="CorelDraw.Graphic.18">
                  <p:embed/>
                  <p:pic>
                    <p:nvPicPr>
                      <p:cNvPr id="15" name="Object 14">
                        <a:extLst>
                          <a:ext uri="{FF2B5EF4-FFF2-40B4-BE49-F238E27FC236}">
                            <a16:creationId xmlns:a16="http://schemas.microsoft.com/office/drawing/2014/main" id="{299F998A-1974-477A-8B32-4C29A12D529B}"/>
                          </a:ext>
                        </a:extLst>
                      </p:cNvPr>
                      <p:cNvPicPr/>
                      <p:nvPr/>
                    </p:nvPicPr>
                    <p:blipFill>
                      <a:blip r:embed="rId18"/>
                      <a:stretch>
                        <a:fillRect/>
                      </a:stretch>
                    </p:blipFill>
                    <p:spPr>
                      <a:xfrm>
                        <a:off x="6952772" y="4919663"/>
                        <a:ext cx="1674816" cy="1598852"/>
                      </a:xfrm>
                      <a:prstGeom prst="rect">
                        <a:avLst/>
                      </a:prstGeom>
                    </p:spPr>
                  </p:pic>
                </p:oleObj>
              </mc:Fallback>
            </mc:AlternateContent>
          </a:graphicData>
        </a:graphic>
      </p:graphicFrame>
      <p:sp>
        <p:nvSpPr>
          <p:cNvPr id="24" name="TextBox 23">
            <a:extLst>
              <a:ext uri="{FF2B5EF4-FFF2-40B4-BE49-F238E27FC236}">
                <a16:creationId xmlns:a16="http://schemas.microsoft.com/office/drawing/2014/main" id="{D12E22A5-48BC-44DF-8595-D87E9910A95E}"/>
              </a:ext>
            </a:extLst>
          </p:cNvPr>
          <p:cNvSpPr txBox="1"/>
          <p:nvPr/>
        </p:nvSpPr>
        <p:spPr>
          <a:xfrm>
            <a:off x="164562" y="6048772"/>
            <a:ext cx="4984866" cy="380626"/>
          </a:xfrm>
          <a:prstGeom prst="rect">
            <a:avLst/>
          </a:prstGeom>
          <a:noFill/>
        </p:spPr>
        <p:txBody>
          <a:bodyPr wrap="square" rtlCol="0">
            <a:spAutoFit/>
          </a:bodyPr>
          <a:lstStyle/>
          <a:p>
            <a:r>
              <a:rPr lang="en-US" dirty="0"/>
              <a:t>          Sta. #1                                                Sta. #2</a:t>
            </a:r>
          </a:p>
        </p:txBody>
      </p:sp>
      <p:sp>
        <p:nvSpPr>
          <p:cNvPr id="25" name="TextBox 24">
            <a:extLst>
              <a:ext uri="{FF2B5EF4-FFF2-40B4-BE49-F238E27FC236}">
                <a16:creationId xmlns:a16="http://schemas.microsoft.com/office/drawing/2014/main" id="{DA80538A-527C-4616-A45B-1E9D67A79479}"/>
              </a:ext>
            </a:extLst>
          </p:cNvPr>
          <p:cNvSpPr txBox="1"/>
          <p:nvPr/>
        </p:nvSpPr>
        <p:spPr>
          <a:xfrm>
            <a:off x="6905949" y="6083884"/>
            <a:ext cx="4732598" cy="380626"/>
          </a:xfrm>
          <a:prstGeom prst="rect">
            <a:avLst/>
          </a:prstGeom>
          <a:noFill/>
        </p:spPr>
        <p:txBody>
          <a:bodyPr wrap="square" rtlCol="0">
            <a:spAutoFit/>
          </a:bodyPr>
          <a:lstStyle/>
          <a:p>
            <a:r>
              <a:rPr lang="en-US" dirty="0"/>
              <a:t>          Sta.#3                                               Sta. #4</a:t>
            </a:r>
          </a:p>
        </p:txBody>
      </p:sp>
      <p:sp>
        <p:nvSpPr>
          <p:cNvPr id="26" name="TextBox 25">
            <a:extLst>
              <a:ext uri="{FF2B5EF4-FFF2-40B4-BE49-F238E27FC236}">
                <a16:creationId xmlns:a16="http://schemas.microsoft.com/office/drawing/2014/main" id="{DA5098A7-DBC4-4163-AB28-E767197B02F2}"/>
              </a:ext>
            </a:extLst>
          </p:cNvPr>
          <p:cNvSpPr txBox="1"/>
          <p:nvPr/>
        </p:nvSpPr>
        <p:spPr>
          <a:xfrm>
            <a:off x="1458922" y="2585073"/>
            <a:ext cx="1565014" cy="830997"/>
          </a:xfrm>
          <a:prstGeom prst="rect">
            <a:avLst/>
          </a:prstGeom>
          <a:noFill/>
        </p:spPr>
        <p:txBody>
          <a:bodyPr wrap="square" rtlCol="0">
            <a:spAutoFit/>
          </a:bodyPr>
          <a:lstStyle/>
          <a:p>
            <a:r>
              <a:rPr lang="en-US" sz="1200" b="1" dirty="0"/>
              <a:t>HEADS SQUARE THRU, SWING THRU, BOYS RUN.       </a:t>
            </a:r>
          </a:p>
          <a:p>
            <a:r>
              <a:rPr lang="en-US" sz="1200" b="1" dirty="0"/>
              <a:t>         Station #1</a:t>
            </a:r>
          </a:p>
        </p:txBody>
      </p:sp>
      <p:sp>
        <p:nvSpPr>
          <p:cNvPr id="27" name="TextBox 26">
            <a:extLst>
              <a:ext uri="{FF2B5EF4-FFF2-40B4-BE49-F238E27FC236}">
                <a16:creationId xmlns:a16="http://schemas.microsoft.com/office/drawing/2014/main" id="{AD51D6EA-39DD-492A-B8EB-3EF032053C8D}"/>
              </a:ext>
            </a:extLst>
          </p:cNvPr>
          <p:cNvSpPr txBox="1"/>
          <p:nvPr/>
        </p:nvSpPr>
        <p:spPr>
          <a:xfrm>
            <a:off x="5456043" y="2609664"/>
            <a:ext cx="1626545" cy="461665"/>
          </a:xfrm>
          <a:prstGeom prst="rect">
            <a:avLst/>
          </a:prstGeom>
          <a:noFill/>
        </p:spPr>
        <p:txBody>
          <a:bodyPr wrap="square" rtlCol="0">
            <a:spAutoFit/>
          </a:bodyPr>
          <a:lstStyle/>
          <a:p>
            <a:r>
              <a:rPr lang="en-US" sz="1200" b="1" dirty="0"/>
              <a:t>COUPLES CIRCULATE</a:t>
            </a:r>
          </a:p>
          <a:p>
            <a:r>
              <a:rPr lang="en-US" sz="1200" b="1" dirty="0"/>
              <a:t>         Station #2</a:t>
            </a:r>
            <a:r>
              <a:rPr lang="en-US" sz="1200" dirty="0"/>
              <a:t> </a:t>
            </a:r>
          </a:p>
        </p:txBody>
      </p:sp>
    </p:spTree>
    <p:extLst>
      <p:ext uri="{BB962C8B-B14F-4D97-AF65-F5344CB8AC3E}">
        <p14:creationId xmlns:p14="http://schemas.microsoft.com/office/powerpoint/2010/main" val="2543770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0073">
        <p159:morph option="byObject"/>
      </p:transition>
    </mc:Choice>
    <mc:Fallback xmlns="">
      <p:transition spd="slow" advTm="2700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02CF87-B2AF-490E-AF68-A40A3B3659AC}"/>
              </a:ext>
            </a:extLst>
          </p:cNvPr>
          <p:cNvSpPr txBox="1"/>
          <p:nvPr/>
        </p:nvSpPr>
        <p:spPr>
          <a:xfrm>
            <a:off x="312821" y="264695"/>
            <a:ext cx="11566357" cy="7417415"/>
          </a:xfrm>
          <a:prstGeom prst="rect">
            <a:avLst/>
          </a:prstGeom>
          <a:noFill/>
        </p:spPr>
        <p:txBody>
          <a:bodyPr wrap="square" rtlCol="0">
            <a:spAutoFit/>
          </a:bodyPr>
          <a:lstStyle/>
          <a:p>
            <a:pPr algn="ctr"/>
            <a:r>
              <a:rPr lang="en-US" sz="1400" b="1" dirty="0"/>
              <a:t>EQUIVALENT (EQ) MODULES</a:t>
            </a:r>
          </a:p>
          <a:p>
            <a:r>
              <a:rPr lang="en-US" sz="1400" b="1" dirty="0"/>
              <a:t>Typically, Modules are a group of calls that let you mentally transport yourself from one FASR to another or return to the same FASR.</a:t>
            </a:r>
          </a:p>
          <a:p>
            <a:r>
              <a:rPr lang="en-US" sz="1400" b="1" dirty="0"/>
              <a:t>Using Modules is sort of like jumping mud puddles. The objective is to get from one side to the other. Some puddles are wider than others and some are deeper. If it isn’t too nasty, you might even want to splash around a bit on one side or the other. But the objective doesn’t change. In a way the BTP is just one Big Module and if you remember it, it’s probably because it’s more than just words or lyrics. </a:t>
            </a:r>
          </a:p>
          <a:p>
            <a:r>
              <a:rPr lang="en-US" sz="1400" b="1" dirty="0"/>
              <a:t>Right &amp; Left Thru, Star Thru and Pass Thru is an equivalent for a Square Thru. Now, if you know that the objective is a Corner Box, let your mind jump the puddle rather than wading through the mud to get there. Learn the mental shortcuts. The time it takes for the dancers to get there might give you a bit of time to figure out what you want to do next. </a:t>
            </a:r>
          </a:p>
          <a:p>
            <a:r>
              <a:rPr lang="en-US" sz="1400" b="1" dirty="0"/>
              <a:t>A Module would be a temporary change to the BTP. The only real caution as it would apply to the Allemande setup would be if you had a Partner Change. If what you call does affect a Partner change relative to the Grid Partners, it needs to be changed back (Zeroed) before proceeding.</a:t>
            </a:r>
          </a:p>
          <a:p>
            <a:endParaRPr lang="en-US" sz="1400" b="1" dirty="0"/>
          </a:p>
          <a:p>
            <a:r>
              <a:rPr lang="en-US" sz="1400" b="1" dirty="0"/>
              <a:t>A healthy supply of Equivalents, Zeroes (coming up next) and four different Allemande Setups along with a Technical Zero, is all that’s needed to create almost unending material for your calling. Material that you can control mentally. </a:t>
            </a:r>
          </a:p>
          <a:p>
            <a:r>
              <a:rPr lang="en-US" sz="1400" b="1" dirty="0"/>
              <a:t>Usually, there are no partner changes that aren’t corrected in Modules. Therefore, if done correctly, Partner changes are no problem.</a:t>
            </a:r>
          </a:p>
          <a:p>
            <a:endParaRPr lang="en-US" sz="1400" b="1" dirty="0"/>
          </a:p>
          <a:p>
            <a:r>
              <a:rPr lang="en-US" sz="1400" b="1" dirty="0"/>
              <a:t>START SIMPLE : We know that with the BTP we are going to use a Square Thru or a Pass Thru to create the Grid, and a Right &amp; Left Thru at each end of the Grid. Modules for those would be the logical Place to begin.</a:t>
            </a:r>
          </a:p>
          <a:p>
            <a:endParaRPr lang="en-US" sz="1400" b="1" dirty="0"/>
          </a:p>
          <a:p>
            <a:r>
              <a:rPr lang="en-US" sz="1400" b="1" dirty="0"/>
              <a:t>HEADS SQUARE THRU or Square Thru (EQ): </a:t>
            </a:r>
            <a:r>
              <a:rPr lang="en-US" sz="1400" b="1" dirty="0">
                <a:solidFill>
                  <a:srgbClr val="FF0000"/>
                </a:solidFill>
              </a:rPr>
              <a:t>HEADS RIGHT &amp; LEFT THRU, STAR THRU, PASS THRU</a:t>
            </a:r>
            <a:r>
              <a:rPr lang="en-US" sz="1400" b="1" dirty="0"/>
              <a:t>, followed by, RIGHT &amp; LEFT THRU, PASS THRU, TRADE BY, RIGHT &amp; LEFT THRU or the Right &amp; Left Thru (EQ): </a:t>
            </a:r>
            <a:r>
              <a:rPr lang="en-US" sz="1400" b="1" dirty="0">
                <a:solidFill>
                  <a:srgbClr val="FF0000"/>
                </a:solidFill>
              </a:rPr>
              <a:t>SLIDE THRU, STAR THRU, </a:t>
            </a:r>
            <a:r>
              <a:rPr lang="en-US" sz="1400" b="1" dirty="0"/>
              <a:t>PASS THRU, TRADE BY, ALLEMANDE LEFT #3.</a:t>
            </a:r>
          </a:p>
          <a:p>
            <a:endParaRPr lang="en-US" sz="1400" b="1" dirty="0"/>
          </a:p>
          <a:p>
            <a:r>
              <a:rPr lang="en-US" sz="1400" b="1" dirty="0"/>
              <a:t>It’s still the same BTP but a bit different. </a:t>
            </a:r>
          </a:p>
          <a:p>
            <a:r>
              <a:rPr lang="en-US" sz="1400" b="1" dirty="0">
                <a:solidFill>
                  <a:srgbClr val="FF0000"/>
                </a:solidFill>
              </a:rPr>
              <a:t>HEADS RIGHT &amp; LEFT THRU, STAR THRU, PASS THRU </a:t>
            </a:r>
            <a:r>
              <a:rPr lang="en-US" sz="1400" b="1" dirty="0"/>
              <a:t>puts you in the same place that Heads Square Thru would. RIGHT &amp; LEFT THRU, PASS THRU, TRADE BY, </a:t>
            </a:r>
          </a:p>
          <a:p>
            <a:r>
              <a:rPr lang="en-US" sz="1400" b="1" dirty="0"/>
              <a:t>Then, </a:t>
            </a:r>
            <a:r>
              <a:rPr lang="en-US" sz="1400" b="1" dirty="0">
                <a:solidFill>
                  <a:srgbClr val="FF0000"/>
                </a:solidFill>
              </a:rPr>
              <a:t>SLIDE THRU, STAR THRU, </a:t>
            </a:r>
            <a:r>
              <a:rPr lang="en-US" sz="1400" b="1" dirty="0"/>
              <a:t>Puts you in the same place that Right &amp; Left Thru would have, finish with,</a:t>
            </a:r>
            <a:r>
              <a:rPr lang="en-US" sz="1400" b="1" dirty="0">
                <a:solidFill>
                  <a:srgbClr val="FF0000"/>
                </a:solidFill>
              </a:rPr>
              <a:t> </a:t>
            </a:r>
            <a:r>
              <a:rPr lang="en-US" sz="1400" b="1" dirty="0"/>
              <a:t>PASS THRU, TRADE BY, ALLEMANDE LEFT #3.</a:t>
            </a:r>
          </a:p>
          <a:p>
            <a:endParaRPr lang="en-US" sz="1200" b="1" dirty="0"/>
          </a:p>
          <a:p>
            <a:r>
              <a:rPr lang="en-US" sz="1400" b="1" dirty="0"/>
              <a:t>If you can relate Modules to how and where you use them in the BTP, it will help in remembering them. Because they’ll no longer be “lyrics.” Eventually, through use, they’ll be that mud puddle over which you jump. It’s sort of like adding 2+2 to equal 4. You don’t add the numbers one at a time 1+1=2, 2+1=3, 3+1=4 you just know the result because it’s a shortcut that’s memorized by use. Add Modules one at a time. Apply them and they’ll be a very useful tool.</a:t>
            </a:r>
          </a:p>
          <a:p>
            <a:endParaRPr lang="en-US" sz="1200" b="1" dirty="0"/>
          </a:p>
          <a:p>
            <a:endParaRPr lang="en-US" sz="1200" b="1" dirty="0"/>
          </a:p>
          <a:p>
            <a:endParaRPr lang="en-US" sz="1200" b="1" dirty="0"/>
          </a:p>
          <a:p>
            <a:endParaRPr lang="en-US" sz="1200" b="1" dirty="0"/>
          </a:p>
          <a:p>
            <a:endParaRPr lang="en-US" sz="1200" b="1" dirty="0"/>
          </a:p>
          <a:p>
            <a:endParaRPr lang="en-US" sz="1200" b="1" dirty="0"/>
          </a:p>
        </p:txBody>
      </p:sp>
      <p:pic>
        <p:nvPicPr>
          <p:cNvPr id="6" name="Audio 5">
            <a:hlinkClick r:id="" action="ppaction://media"/>
            <a:extLst>
              <a:ext uri="{FF2B5EF4-FFF2-40B4-BE49-F238E27FC236}">
                <a16:creationId xmlns:a16="http://schemas.microsoft.com/office/drawing/2014/main" id="{59EAC87F-911A-44DC-B199-4C5C273205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97916" y="6063916"/>
            <a:ext cx="609600" cy="609600"/>
          </a:xfrm>
          <a:prstGeom prst="rect">
            <a:avLst/>
          </a:prstGeom>
        </p:spPr>
      </p:pic>
    </p:spTree>
    <p:extLst>
      <p:ext uri="{BB962C8B-B14F-4D97-AF65-F5344CB8AC3E}">
        <p14:creationId xmlns:p14="http://schemas.microsoft.com/office/powerpoint/2010/main" val="1680812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0580">
        <p159:morph option="byObject"/>
      </p:transition>
    </mc:Choice>
    <mc:Fallback xmlns="">
      <p:transition spd="slow" advTm="380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0441F6-A1E6-4857-B33B-DDC5A6B00725}"/>
              </a:ext>
            </a:extLst>
          </p:cNvPr>
          <p:cNvSpPr txBox="1"/>
          <p:nvPr/>
        </p:nvSpPr>
        <p:spPr>
          <a:xfrm>
            <a:off x="965604" y="541975"/>
            <a:ext cx="10774136" cy="1908215"/>
          </a:xfrm>
          <a:prstGeom prst="rect">
            <a:avLst/>
          </a:prstGeom>
          <a:noFill/>
        </p:spPr>
        <p:txBody>
          <a:bodyPr wrap="square" rtlCol="0">
            <a:spAutoFit/>
          </a:bodyPr>
          <a:lstStyle/>
          <a:p>
            <a:pPr algn="ctr"/>
            <a:r>
              <a:rPr lang="en-US" sz="1600" b="1" dirty="0"/>
              <a:t>ZERO MODULES</a:t>
            </a:r>
          </a:p>
          <a:p>
            <a:r>
              <a:rPr lang="en-US" sz="1400" b="1" dirty="0"/>
              <a:t>Most Zero Modules involve only two couples. In the BTP you have two Grid Boxes with two facing directions each for the Grid Couples. All that’s necessary, is to remember where you were in the BTP, so you’ll know where you are at the Zero end of it. </a:t>
            </a:r>
          </a:p>
          <a:p>
            <a:pPr algn="ctr"/>
            <a:endParaRPr lang="en-US" sz="1600" b="1" dirty="0"/>
          </a:p>
          <a:p>
            <a:pPr algn="ctr"/>
            <a:endParaRPr lang="en-US" sz="1600" b="1" dirty="0"/>
          </a:p>
          <a:p>
            <a:pPr algn="ctr"/>
            <a:endParaRPr lang="en-US" sz="1600" b="1" dirty="0"/>
          </a:p>
          <a:p>
            <a:endParaRPr lang="en-US" sz="1200" b="1" dirty="0"/>
          </a:p>
          <a:p>
            <a:endParaRPr lang="en-US" sz="1400" b="1" dirty="0">
              <a:latin typeface="Arial Narrow" panose="020B0606020202030204" pitchFamily="34" charset="0"/>
            </a:endParaRPr>
          </a:p>
        </p:txBody>
      </p:sp>
      <p:sp>
        <p:nvSpPr>
          <p:cNvPr id="7" name="TextBox 6">
            <a:extLst>
              <a:ext uri="{FF2B5EF4-FFF2-40B4-BE49-F238E27FC236}">
                <a16:creationId xmlns:a16="http://schemas.microsoft.com/office/drawing/2014/main" id="{BDCEC47B-9FF5-4E93-AA9B-5CD5A43A2A66}"/>
              </a:ext>
            </a:extLst>
          </p:cNvPr>
          <p:cNvSpPr txBox="1"/>
          <p:nvPr/>
        </p:nvSpPr>
        <p:spPr>
          <a:xfrm>
            <a:off x="918410" y="1496082"/>
            <a:ext cx="10499558" cy="3262432"/>
          </a:xfrm>
          <a:prstGeom prst="rect">
            <a:avLst/>
          </a:prstGeom>
          <a:noFill/>
        </p:spPr>
        <p:txBody>
          <a:bodyPr wrap="square">
            <a:spAutoFit/>
          </a:bodyPr>
          <a:lstStyle/>
          <a:p>
            <a:r>
              <a:rPr lang="en-US" sz="1400" b="1" dirty="0"/>
              <a:t>Here’s the same Figures from the previous Slide with some simple Zeroes inserted.</a:t>
            </a:r>
          </a:p>
          <a:p>
            <a:endParaRPr lang="en-US" sz="1400" b="1" dirty="0"/>
          </a:p>
          <a:p>
            <a:r>
              <a:rPr lang="en-US" sz="1400" b="1" dirty="0"/>
              <a:t>AL#1 setup, Four ladies Chain :    HEADS RIGHT&amp; LEFT THRU, ROLLAWAY, SLIDE THRU (CB), </a:t>
            </a:r>
            <a:r>
              <a:rPr lang="en-US" sz="1400" b="1" dirty="0">
                <a:solidFill>
                  <a:srgbClr val="FF0000"/>
                </a:solidFill>
              </a:rPr>
              <a:t>(Z) RIGHT &amp; LEFT THRU, VEER LEFT, CHAIN DOWN THE LINE, SLIDE THRU, </a:t>
            </a:r>
            <a:r>
              <a:rPr lang="en-US" sz="1400" b="1" dirty="0"/>
              <a:t>SWING THRU, BOYS RUN, COUPLES CIRCULATE, GIRLS TRADE, BEND THE LINE &amp; SLIDE THRU, ALLEM. #1</a:t>
            </a:r>
          </a:p>
          <a:p>
            <a:r>
              <a:rPr lang="en-US" sz="1400" b="1" dirty="0"/>
              <a:t>                                                             or</a:t>
            </a:r>
          </a:p>
          <a:p>
            <a:r>
              <a:rPr lang="en-US" sz="1400" b="1" dirty="0"/>
              <a:t>AL#2 setup, Four ladies Chain 3/4:     HEADS PASS THE OCEAN, EXTEND, SWING THRU, BOYS RUN, FERRIS WHEEL, CENTERS PASS THRU, </a:t>
            </a:r>
            <a:r>
              <a:rPr lang="en-US" sz="1400" b="1" dirty="0">
                <a:solidFill>
                  <a:srgbClr val="FF0000"/>
                </a:solidFill>
              </a:rPr>
              <a:t>(Z) RIGHT &amp; LEFT THRU, STAR THRU, SLIDE THRU, </a:t>
            </a:r>
            <a:r>
              <a:rPr lang="en-US" sz="1400" b="1" dirty="0"/>
              <a:t>SQUARE THRU 3/4, ALLEM. #2</a:t>
            </a:r>
          </a:p>
          <a:p>
            <a:r>
              <a:rPr lang="en-US" sz="1400" b="1" dirty="0"/>
              <a:t>                                                             or</a:t>
            </a:r>
          </a:p>
          <a:p>
            <a:r>
              <a:rPr lang="en-US" sz="1400" b="1" dirty="0"/>
              <a:t>AL#3 setup, Static Square:    HEADS PASS THE OCEAN, EXTEND, SWING THRU, BOYS RUN, FERRIS WHEEL, CENTERS RIGHT &amp; LEFT THRU, VEER LEFT, VEER RIGHT, </a:t>
            </a:r>
            <a:r>
              <a:rPr lang="en-US" sz="1400" b="1" dirty="0">
                <a:solidFill>
                  <a:srgbClr val="FF0000"/>
                </a:solidFill>
              </a:rPr>
              <a:t>TOUCH 1/4, SCOOT BACK, BOYS RUN, RIGHT &amp; LEFT THRU, SLIDE THRU</a:t>
            </a:r>
            <a:r>
              <a:rPr lang="en-US" sz="1400" b="1" dirty="0"/>
              <a:t>. ALLEM. #3</a:t>
            </a:r>
          </a:p>
          <a:p>
            <a:r>
              <a:rPr lang="en-US" sz="1400" b="1" dirty="0"/>
              <a:t>                                                             or</a:t>
            </a:r>
          </a:p>
          <a:p>
            <a:r>
              <a:rPr lang="en-US" sz="1400" b="1" dirty="0"/>
              <a:t>AL#4 setup, Four ladies chain and Four Ladies Chain 3/4:    HEADS RIGHT &amp; LEFT THRU, PASS THE OCEAN, EXTEND, </a:t>
            </a:r>
            <a:r>
              <a:rPr lang="en-US" sz="1400" b="1" dirty="0">
                <a:solidFill>
                  <a:srgbClr val="FF0000"/>
                </a:solidFill>
              </a:rPr>
              <a:t>RECYCLE, SWEEP ¼, SLIDE THRU (or Pass the Ocean), </a:t>
            </a:r>
            <a:r>
              <a:rPr lang="en-US" sz="1400" b="1" dirty="0"/>
              <a:t>SWING THRU, SPIN THE TOP, SLIDE THRU, PASS THRU, ALLEM. #4</a:t>
            </a:r>
          </a:p>
          <a:p>
            <a:endParaRPr lang="en-US" sz="1200" b="1" dirty="0"/>
          </a:p>
          <a:p>
            <a:endParaRPr lang="en-US" sz="1200" b="1" dirty="0"/>
          </a:p>
        </p:txBody>
      </p:sp>
      <p:sp>
        <p:nvSpPr>
          <p:cNvPr id="2" name="TextBox 1">
            <a:extLst>
              <a:ext uri="{FF2B5EF4-FFF2-40B4-BE49-F238E27FC236}">
                <a16:creationId xmlns:a16="http://schemas.microsoft.com/office/drawing/2014/main" id="{C3F688BD-D767-43EA-9657-F8B05FF66779}"/>
              </a:ext>
            </a:extLst>
          </p:cNvPr>
          <p:cNvSpPr txBox="1"/>
          <p:nvPr/>
        </p:nvSpPr>
        <p:spPr>
          <a:xfrm>
            <a:off x="862263" y="4884864"/>
            <a:ext cx="10355180" cy="954107"/>
          </a:xfrm>
          <a:prstGeom prst="rect">
            <a:avLst/>
          </a:prstGeom>
          <a:noFill/>
        </p:spPr>
        <p:txBody>
          <a:bodyPr wrap="square" rtlCol="0">
            <a:spAutoFit/>
          </a:bodyPr>
          <a:lstStyle/>
          <a:p>
            <a:r>
              <a:rPr lang="en-US" sz="1400" b="1" dirty="0"/>
              <a:t>Frequently you’ll find that some Modules are made up of smaller Modules. Knowing that Star Thru, Slide Thru equals a Right &amp; Left Thru, you can use other Modules to expand on the original. If we replace the first Move, the Star Thru, with an Equivalent Module e.g., Swing Thru, Boys Trade, Boys Run &amp; Bend the Line (Equivalent for a Star Thru), and then Slide Thru, we have the same Right &amp; Left Thru but “expanded.” Modules within Modules. The possibilities are endless. And all the while, you are gaining “Formation Awareness.”  </a:t>
            </a:r>
          </a:p>
        </p:txBody>
      </p:sp>
    </p:spTree>
    <p:extLst>
      <p:ext uri="{BB962C8B-B14F-4D97-AF65-F5344CB8AC3E}">
        <p14:creationId xmlns:p14="http://schemas.microsoft.com/office/powerpoint/2010/main" val="3836100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7DE1B059-372E-4A72-BCB7-CC4150DB8ED9}"/>
              </a:ext>
            </a:extLst>
          </p:cNvPr>
          <p:cNvGraphicFramePr>
            <a:graphicFrameLocks noChangeAspect="1"/>
          </p:cNvGraphicFramePr>
          <p:nvPr>
            <p:extLst>
              <p:ext uri="{D42A27DB-BD31-4B8C-83A1-F6EECF244321}">
                <p14:modId xmlns:p14="http://schemas.microsoft.com/office/powerpoint/2010/main" val="1617873346"/>
              </p:ext>
            </p:extLst>
          </p:nvPr>
        </p:nvGraphicFramePr>
        <p:xfrm>
          <a:off x="3212548" y="1749250"/>
          <a:ext cx="2402555" cy="2406899"/>
        </p:xfrm>
        <a:graphic>
          <a:graphicData uri="http://schemas.openxmlformats.org/presentationml/2006/ole">
            <mc:AlternateContent xmlns:mc="http://schemas.openxmlformats.org/markup-compatibility/2006">
              <mc:Choice xmlns:v="urn:schemas-microsoft-com:vml" Requires="v">
                <p:oleObj name="CorelDRAW" r:id="rId2" imgW="4391549" imgH="4398388" progId="CorelDraw.Graphic.18">
                  <p:embed/>
                </p:oleObj>
              </mc:Choice>
              <mc:Fallback>
                <p:oleObj name="CorelDRAW" r:id="rId2" imgW="4391549" imgH="4398388" progId="CorelDraw.Graphic.18">
                  <p:embed/>
                  <p:pic>
                    <p:nvPicPr>
                      <p:cNvPr id="3" name="Object 2">
                        <a:extLst>
                          <a:ext uri="{FF2B5EF4-FFF2-40B4-BE49-F238E27FC236}">
                            <a16:creationId xmlns:a16="http://schemas.microsoft.com/office/drawing/2014/main" id="{7DE1B059-372E-4A72-BCB7-CC4150DB8ED9}"/>
                          </a:ext>
                        </a:extLst>
                      </p:cNvPr>
                      <p:cNvPicPr/>
                      <p:nvPr/>
                    </p:nvPicPr>
                    <p:blipFill>
                      <a:blip r:embed="rId3"/>
                      <a:stretch>
                        <a:fillRect/>
                      </a:stretch>
                    </p:blipFill>
                    <p:spPr>
                      <a:xfrm>
                        <a:off x="3212548" y="1749250"/>
                        <a:ext cx="2402555" cy="240689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D6F52BC4-C5C3-49AC-8FDE-F4122A034143}"/>
              </a:ext>
            </a:extLst>
          </p:cNvPr>
          <p:cNvGraphicFramePr>
            <a:graphicFrameLocks noChangeAspect="1"/>
          </p:cNvGraphicFramePr>
          <p:nvPr>
            <p:extLst>
              <p:ext uri="{D42A27DB-BD31-4B8C-83A1-F6EECF244321}">
                <p14:modId xmlns:p14="http://schemas.microsoft.com/office/powerpoint/2010/main" val="2551212058"/>
              </p:ext>
            </p:extLst>
          </p:nvPr>
        </p:nvGraphicFramePr>
        <p:xfrm>
          <a:off x="316234" y="2311109"/>
          <a:ext cx="2402555" cy="1239718"/>
        </p:xfrm>
        <a:graphic>
          <a:graphicData uri="http://schemas.openxmlformats.org/presentationml/2006/ole">
            <mc:AlternateContent xmlns:mc="http://schemas.openxmlformats.org/markup-compatibility/2006">
              <mc:Choice xmlns:v="urn:schemas-microsoft-com:vml" Requires="v">
                <p:oleObj name="CorelDRAW" r:id="rId4" imgW="4391549" imgH="2261402" progId="CorelDraw.Graphic.18">
                  <p:embed/>
                </p:oleObj>
              </mc:Choice>
              <mc:Fallback>
                <p:oleObj name="CorelDRAW" r:id="rId4" imgW="4391549" imgH="2261402" progId="CorelDraw.Graphic.18">
                  <p:embed/>
                  <p:pic>
                    <p:nvPicPr>
                      <p:cNvPr id="6" name="Object 5">
                        <a:extLst>
                          <a:ext uri="{FF2B5EF4-FFF2-40B4-BE49-F238E27FC236}">
                            <a16:creationId xmlns:a16="http://schemas.microsoft.com/office/drawing/2014/main" id="{D6F52BC4-C5C3-49AC-8FDE-F4122A034143}"/>
                          </a:ext>
                        </a:extLst>
                      </p:cNvPr>
                      <p:cNvPicPr/>
                      <p:nvPr/>
                    </p:nvPicPr>
                    <p:blipFill>
                      <a:blip r:embed="rId5"/>
                      <a:stretch>
                        <a:fillRect/>
                      </a:stretch>
                    </p:blipFill>
                    <p:spPr>
                      <a:xfrm>
                        <a:off x="316234" y="2311109"/>
                        <a:ext cx="2402555" cy="123971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FBDAA1F6-6423-4440-ADAA-53CFFF939B2C}"/>
              </a:ext>
            </a:extLst>
          </p:cNvPr>
          <p:cNvGraphicFramePr>
            <a:graphicFrameLocks noChangeAspect="1"/>
          </p:cNvGraphicFramePr>
          <p:nvPr>
            <p:extLst>
              <p:ext uri="{D42A27DB-BD31-4B8C-83A1-F6EECF244321}">
                <p14:modId xmlns:p14="http://schemas.microsoft.com/office/powerpoint/2010/main" val="2589764507"/>
              </p:ext>
            </p:extLst>
          </p:nvPr>
        </p:nvGraphicFramePr>
        <p:xfrm>
          <a:off x="6142850" y="1756871"/>
          <a:ext cx="2412931" cy="2412932"/>
        </p:xfrm>
        <a:graphic>
          <a:graphicData uri="http://schemas.openxmlformats.org/presentationml/2006/ole">
            <mc:AlternateContent xmlns:mc="http://schemas.openxmlformats.org/markup-compatibility/2006">
              <mc:Choice xmlns:v="urn:schemas-microsoft-com:vml" Requires="v">
                <p:oleObj name="CorelDRAW" r:id="rId6" imgW="4555800" imgH="4556160" progId="CorelDraw.Graphic.18">
                  <p:embed/>
                </p:oleObj>
              </mc:Choice>
              <mc:Fallback>
                <p:oleObj name="CorelDRAW" r:id="rId6" imgW="4555800" imgH="4556160" progId="CorelDraw.Graphic.18">
                  <p:embed/>
                  <p:pic>
                    <p:nvPicPr>
                      <p:cNvPr id="7" name="Object 6">
                        <a:extLst>
                          <a:ext uri="{FF2B5EF4-FFF2-40B4-BE49-F238E27FC236}">
                            <a16:creationId xmlns:a16="http://schemas.microsoft.com/office/drawing/2014/main" id="{FBDAA1F6-6423-4440-ADAA-53CFFF939B2C}"/>
                          </a:ext>
                        </a:extLst>
                      </p:cNvPr>
                      <p:cNvPicPr/>
                      <p:nvPr/>
                    </p:nvPicPr>
                    <p:blipFill>
                      <a:blip r:embed="rId7"/>
                      <a:stretch>
                        <a:fillRect/>
                      </a:stretch>
                    </p:blipFill>
                    <p:spPr>
                      <a:xfrm>
                        <a:off x="6142850" y="1756871"/>
                        <a:ext cx="2412931" cy="241293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C35A6CF-EBF9-4B55-B32F-84733BA07D21}"/>
              </a:ext>
            </a:extLst>
          </p:cNvPr>
          <p:cNvGraphicFramePr>
            <a:graphicFrameLocks noChangeAspect="1"/>
          </p:cNvGraphicFramePr>
          <p:nvPr>
            <p:extLst>
              <p:ext uri="{D42A27DB-BD31-4B8C-83A1-F6EECF244321}">
                <p14:modId xmlns:p14="http://schemas.microsoft.com/office/powerpoint/2010/main" val="2490873908"/>
              </p:ext>
            </p:extLst>
          </p:nvPr>
        </p:nvGraphicFramePr>
        <p:xfrm>
          <a:off x="9013763" y="1760175"/>
          <a:ext cx="2402555" cy="2406898"/>
        </p:xfrm>
        <a:graphic>
          <a:graphicData uri="http://schemas.openxmlformats.org/presentationml/2006/ole">
            <mc:AlternateContent xmlns:mc="http://schemas.openxmlformats.org/markup-compatibility/2006">
              <mc:Choice xmlns:v="urn:schemas-microsoft-com:vml" Requires="v">
                <p:oleObj name="CorelDRAW" r:id="rId8" imgW="4391549" imgH="4398388" progId="CorelDraw.Graphic.18">
                  <p:embed/>
                </p:oleObj>
              </mc:Choice>
              <mc:Fallback>
                <p:oleObj name="CorelDRAW" r:id="rId8" imgW="4391549" imgH="4398388" progId="CorelDraw.Graphic.18">
                  <p:embed/>
                  <p:pic>
                    <p:nvPicPr>
                      <p:cNvPr id="8" name="Object 7">
                        <a:extLst>
                          <a:ext uri="{FF2B5EF4-FFF2-40B4-BE49-F238E27FC236}">
                            <a16:creationId xmlns:a16="http://schemas.microsoft.com/office/drawing/2014/main" id="{4C35A6CF-EBF9-4B55-B32F-84733BA07D21}"/>
                          </a:ext>
                        </a:extLst>
                      </p:cNvPr>
                      <p:cNvPicPr/>
                      <p:nvPr/>
                    </p:nvPicPr>
                    <p:blipFill>
                      <a:blip r:embed="rId9"/>
                      <a:stretch>
                        <a:fillRect/>
                      </a:stretch>
                    </p:blipFill>
                    <p:spPr>
                      <a:xfrm>
                        <a:off x="9013763" y="1760175"/>
                        <a:ext cx="2402555" cy="240689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E0756375-7510-4B3A-8FB5-555E14593116}"/>
              </a:ext>
            </a:extLst>
          </p:cNvPr>
          <p:cNvGraphicFramePr>
            <a:graphicFrameLocks noChangeAspect="1"/>
          </p:cNvGraphicFramePr>
          <p:nvPr>
            <p:extLst>
              <p:ext uri="{D42A27DB-BD31-4B8C-83A1-F6EECF244321}">
                <p14:modId xmlns:p14="http://schemas.microsoft.com/office/powerpoint/2010/main" val="1315391187"/>
              </p:ext>
            </p:extLst>
          </p:nvPr>
        </p:nvGraphicFramePr>
        <p:xfrm>
          <a:off x="7599880" y="4284102"/>
          <a:ext cx="2468789" cy="2473251"/>
        </p:xfrm>
        <a:graphic>
          <a:graphicData uri="http://schemas.openxmlformats.org/presentationml/2006/ole">
            <mc:AlternateContent xmlns:mc="http://schemas.openxmlformats.org/markup-compatibility/2006">
              <mc:Choice xmlns:v="urn:schemas-microsoft-com:vml" Requires="v">
                <p:oleObj name="CorelDRAW" r:id="rId10" imgW="4391549" imgH="4398388" progId="CorelDraw.Graphic.18">
                  <p:embed/>
                </p:oleObj>
              </mc:Choice>
              <mc:Fallback>
                <p:oleObj name="CorelDRAW" r:id="rId10" imgW="4391549" imgH="4398388" progId="CorelDraw.Graphic.18">
                  <p:embed/>
                  <p:pic>
                    <p:nvPicPr>
                      <p:cNvPr id="10" name="Object 9">
                        <a:extLst>
                          <a:ext uri="{FF2B5EF4-FFF2-40B4-BE49-F238E27FC236}">
                            <a16:creationId xmlns:a16="http://schemas.microsoft.com/office/drawing/2014/main" id="{E0756375-7510-4B3A-8FB5-555E14593116}"/>
                          </a:ext>
                        </a:extLst>
                      </p:cNvPr>
                      <p:cNvPicPr/>
                      <p:nvPr/>
                    </p:nvPicPr>
                    <p:blipFill>
                      <a:blip r:embed="rId11"/>
                      <a:stretch>
                        <a:fillRect/>
                      </a:stretch>
                    </p:blipFill>
                    <p:spPr>
                      <a:xfrm>
                        <a:off x="7599880" y="4284102"/>
                        <a:ext cx="2468789" cy="2473251"/>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4FD63F3F-575E-46E1-A4E9-BBB6FBAA074E}"/>
              </a:ext>
            </a:extLst>
          </p:cNvPr>
          <p:cNvSpPr txBox="1"/>
          <p:nvPr/>
        </p:nvSpPr>
        <p:spPr>
          <a:xfrm>
            <a:off x="316234" y="77827"/>
            <a:ext cx="11375023" cy="1631216"/>
          </a:xfrm>
          <a:prstGeom prst="rect">
            <a:avLst/>
          </a:prstGeom>
          <a:noFill/>
        </p:spPr>
        <p:txBody>
          <a:bodyPr wrap="square" rtlCol="0">
            <a:spAutoFit/>
          </a:bodyPr>
          <a:lstStyle/>
          <a:p>
            <a:pPr algn="ctr"/>
            <a:r>
              <a:rPr lang="en-US" sz="1600" b="1" dirty="0"/>
              <a:t>Technical zeroes within the MENTAL IMAGE</a:t>
            </a:r>
          </a:p>
          <a:p>
            <a:r>
              <a:rPr lang="en-US" sz="1200" b="1" dirty="0"/>
              <a:t>                                                      The Technical Zero shown below is the very popular “invert and Rotate. ”</a:t>
            </a:r>
          </a:p>
          <a:p>
            <a:endParaRPr lang="en-US" sz="1200" b="1" dirty="0"/>
          </a:p>
          <a:p>
            <a:r>
              <a:rPr lang="en-US" sz="1200" b="1" dirty="0"/>
              <a:t>Two things happen in this Module: </a:t>
            </a:r>
          </a:p>
          <a:p>
            <a:pPr marL="228600" indent="-228600">
              <a:buAutoNum type="arabicPeriod"/>
            </a:pPr>
            <a:r>
              <a:rPr lang="en-US" sz="1200" b="1" dirty="0"/>
              <a:t>“Inversion or Invert.” It changes the positions of the inside dancers and the outside dancers. Which doesn’t change the mental setup, if there are no  </a:t>
            </a:r>
          </a:p>
          <a:p>
            <a:r>
              <a:rPr lang="en-US" sz="1200" b="1" dirty="0"/>
              <a:t>       Partner changes. If you have changed Partners and have not changed them back, this will not work.</a:t>
            </a:r>
          </a:p>
          <a:p>
            <a:r>
              <a:rPr lang="en-US" sz="1200" b="1" dirty="0"/>
              <a:t>2.  “Rotate.” It changes the Grid from an East/ West to a North/South. And does it without affecting the Allemande Setup or resolution if you    </a:t>
            </a:r>
          </a:p>
          <a:p>
            <a:r>
              <a:rPr lang="en-US" sz="1200" b="1" dirty="0"/>
              <a:t>       keep the same “mental image.”  </a:t>
            </a:r>
          </a:p>
        </p:txBody>
      </p:sp>
      <p:sp>
        <p:nvSpPr>
          <p:cNvPr id="12" name="TextBox 11">
            <a:extLst>
              <a:ext uri="{FF2B5EF4-FFF2-40B4-BE49-F238E27FC236}">
                <a16:creationId xmlns:a16="http://schemas.microsoft.com/office/drawing/2014/main" id="{B6948E03-92EC-474C-823D-469934F16542}"/>
              </a:ext>
            </a:extLst>
          </p:cNvPr>
          <p:cNvSpPr txBox="1"/>
          <p:nvPr/>
        </p:nvSpPr>
        <p:spPr>
          <a:xfrm>
            <a:off x="307125" y="2017181"/>
            <a:ext cx="2599366" cy="276999"/>
          </a:xfrm>
          <a:prstGeom prst="rect">
            <a:avLst/>
          </a:prstGeom>
          <a:noFill/>
        </p:spPr>
        <p:txBody>
          <a:bodyPr wrap="square" rtlCol="0">
            <a:spAutoFit/>
          </a:bodyPr>
          <a:lstStyle/>
          <a:p>
            <a:r>
              <a:rPr lang="en-US" sz="1200" b="1" dirty="0"/>
              <a:t>Corner Box in Sequence</a:t>
            </a:r>
          </a:p>
        </p:txBody>
      </p:sp>
      <p:sp>
        <p:nvSpPr>
          <p:cNvPr id="13" name="TextBox 12">
            <a:extLst>
              <a:ext uri="{FF2B5EF4-FFF2-40B4-BE49-F238E27FC236}">
                <a16:creationId xmlns:a16="http://schemas.microsoft.com/office/drawing/2014/main" id="{F77E0C18-7EB5-48E3-A74C-14A1FE0113F3}"/>
              </a:ext>
            </a:extLst>
          </p:cNvPr>
          <p:cNvSpPr txBox="1"/>
          <p:nvPr/>
        </p:nvSpPr>
        <p:spPr>
          <a:xfrm>
            <a:off x="3652751" y="1387539"/>
            <a:ext cx="7323365" cy="369332"/>
          </a:xfrm>
          <a:prstGeom prst="rect">
            <a:avLst/>
          </a:prstGeom>
          <a:noFill/>
        </p:spPr>
        <p:txBody>
          <a:bodyPr wrap="square" rtlCol="0">
            <a:spAutoFit/>
          </a:bodyPr>
          <a:lstStyle/>
          <a:p>
            <a:r>
              <a:rPr lang="en-US" sz="1200" b="1" dirty="0"/>
              <a:t>        Star Thru                                                      Pass Thru                                               Bend the Line</a:t>
            </a:r>
            <a:r>
              <a:rPr lang="en-US" dirty="0"/>
              <a:t> </a:t>
            </a:r>
          </a:p>
        </p:txBody>
      </p:sp>
      <p:sp>
        <p:nvSpPr>
          <p:cNvPr id="14" name="TextBox 13">
            <a:extLst>
              <a:ext uri="{FF2B5EF4-FFF2-40B4-BE49-F238E27FC236}">
                <a16:creationId xmlns:a16="http://schemas.microsoft.com/office/drawing/2014/main" id="{0DC24994-D159-4F59-93C0-8F1625D65FB2}"/>
              </a:ext>
            </a:extLst>
          </p:cNvPr>
          <p:cNvSpPr txBox="1"/>
          <p:nvPr/>
        </p:nvSpPr>
        <p:spPr>
          <a:xfrm>
            <a:off x="7821387" y="3730104"/>
            <a:ext cx="1926771" cy="461665"/>
          </a:xfrm>
          <a:prstGeom prst="rect">
            <a:avLst/>
          </a:prstGeom>
          <a:noFill/>
        </p:spPr>
        <p:txBody>
          <a:bodyPr wrap="square" rtlCol="0">
            <a:spAutoFit/>
          </a:bodyPr>
          <a:lstStyle/>
          <a:p>
            <a:pPr algn="ctr"/>
            <a:r>
              <a:rPr lang="en-US" sz="1200" b="1" dirty="0"/>
              <a:t>    Star Thru Corner Box  </a:t>
            </a:r>
          </a:p>
          <a:p>
            <a:pPr algn="ctr"/>
            <a:r>
              <a:rPr lang="en-US" sz="1200" b="1" dirty="0"/>
              <a:t>       In Sequence</a:t>
            </a:r>
          </a:p>
        </p:txBody>
      </p:sp>
      <p:sp>
        <p:nvSpPr>
          <p:cNvPr id="16" name="TextBox 15">
            <a:extLst>
              <a:ext uri="{FF2B5EF4-FFF2-40B4-BE49-F238E27FC236}">
                <a16:creationId xmlns:a16="http://schemas.microsoft.com/office/drawing/2014/main" id="{9CF8B2BE-8BD8-43D8-B2F6-F07F318E2B5D}"/>
              </a:ext>
            </a:extLst>
          </p:cNvPr>
          <p:cNvSpPr txBox="1"/>
          <p:nvPr/>
        </p:nvSpPr>
        <p:spPr>
          <a:xfrm>
            <a:off x="195943" y="3822437"/>
            <a:ext cx="3526572" cy="1569660"/>
          </a:xfrm>
          <a:prstGeom prst="rect">
            <a:avLst/>
          </a:prstGeom>
          <a:noFill/>
        </p:spPr>
        <p:txBody>
          <a:bodyPr wrap="square" rtlCol="0">
            <a:spAutoFit/>
          </a:bodyPr>
          <a:lstStyle/>
          <a:p>
            <a:r>
              <a:rPr lang="en-US" sz="1200" b="1" dirty="0"/>
              <a:t>Notice in the First graphic, The paired couple is on the outside and the unpaired are on the inside. </a:t>
            </a:r>
          </a:p>
          <a:p>
            <a:r>
              <a:rPr lang="en-US" sz="1200" b="1" dirty="0"/>
              <a:t>Jumping to the Last graphic the Grid has Rotated 90 degrees and we have swapped (inverted) inside for outsides without any changes in the *FASR.</a:t>
            </a:r>
          </a:p>
          <a:p>
            <a:r>
              <a:rPr lang="en-US" sz="1200" b="1" dirty="0"/>
              <a:t>This can be used without any change to the mental Image of being setup for any of the 4 Allemandes in the Grid. Keep it “mental.”</a:t>
            </a:r>
          </a:p>
        </p:txBody>
      </p:sp>
      <p:sp>
        <p:nvSpPr>
          <p:cNvPr id="18" name="TextBox 17">
            <a:extLst>
              <a:ext uri="{FF2B5EF4-FFF2-40B4-BE49-F238E27FC236}">
                <a16:creationId xmlns:a16="http://schemas.microsoft.com/office/drawing/2014/main" id="{3DD6CAF6-FA38-4A92-8D70-07862FEA42DF}"/>
              </a:ext>
            </a:extLst>
          </p:cNvPr>
          <p:cNvSpPr txBox="1"/>
          <p:nvPr/>
        </p:nvSpPr>
        <p:spPr>
          <a:xfrm>
            <a:off x="4122964" y="4284102"/>
            <a:ext cx="3273879" cy="1754326"/>
          </a:xfrm>
          <a:prstGeom prst="rect">
            <a:avLst/>
          </a:prstGeom>
          <a:noFill/>
        </p:spPr>
        <p:txBody>
          <a:bodyPr wrap="square" rtlCol="0">
            <a:spAutoFit/>
          </a:bodyPr>
          <a:lstStyle/>
          <a:p>
            <a:r>
              <a:rPr lang="en-US" sz="1200" b="1" dirty="0"/>
              <a:t>The “Technical Modules” along with a healthy supply of Zeroes and Equivalents and four different Allemande Setups is all that’s needed to create almost unending material for calling. Material that you can control mentally.</a:t>
            </a:r>
          </a:p>
          <a:p>
            <a:r>
              <a:rPr lang="en-US" sz="1200" b="1" dirty="0"/>
              <a:t>Typically, Modules are a group of calls that let you mentally transport yourself from one FASR to another.</a:t>
            </a:r>
          </a:p>
        </p:txBody>
      </p:sp>
      <p:sp>
        <p:nvSpPr>
          <p:cNvPr id="4" name="TextBox 3">
            <a:extLst>
              <a:ext uri="{FF2B5EF4-FFF2-40B4-BE49-F238E27FC236}">
                <a16:creationId xmlns:a16="http://schemas.microsoft.com/office/drawing/2014/main" id="{92C6EA63-4185-4B11-BDAF-9DD3127C2CF3}"/>
              </a:ext>
            </a:extLst>
          </p:cNvPr>
          <p:cNvSpPr txBox="1"/>
          <p:nvPr/>
        </p:nvSpPr>
        <p:spPr>
          <a:xfrm>
            <a:off x="101518" y="5821532"/>
            <a:ext cx="7396843" cy="738664"/>
          </a:xfrm>
          <a:prstGeom prst="rect">
            <a:avLst/>
          </a:prstGeom>
          <a:noFill/>
        </p:spPr>
        <p:txBody>
          <a:bodyPr wrap="square" rtlCol="0">
            <a:spAutoFit/>
          </a:bodyPr>
          <a:lstStyle/>
          <a:p>
            <a:r>
              <a:rPr lang="en-US" sz="1400" b="1" dirty="0"/>
              <a:t>Even though the Grid has “Rotated” 90 degrees, in your mind, there is no reason to change from the familiar West to East traffic pattern to the North South. Mentally, you can continue to call as if nothing has changed.  </a:t>
            </a:r>
          </a:p>
        </p:txBody>
      </p:sp>
    </p:spTree>
    <p:extLst>
      <p:ext uri="{BB962C8B-B14F-4D97-AF65-F5344CB8AC3E}">
        <p14:creationId xmlns:p14="http://schemas.microsoft.com/office/powerpoint/2010/main" val="2696347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26158</TotalTime>
  <Words>5437</Words>
  <Application>Microsoft Office PowerPoint</Application>
  <PresentationFormat>Widescreen</PresentationFormat>
  <Paragraphs>281</Paragraphs>
  <Slides>13</Slides>
  <Notes>0</Notes>
  <HiddenSlides>0</HiddenSlides>
  <MMClips>6</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1" baseType="lpstr">
      <vt:lpstr>Arial</vt:lpstr>
      <vt:lpstr>Arial Narrow</vt:lpstr>
      <vt:lpstr>Arial Rounded MT Bold</vt:lpstr>
      <vt:lpstr>Calibri</vt:lpstr>
      <vt:lpstr>Calibri Light</vt:lpstr>
      <vt:lpstr>Times New Roman</vt:lpstr>
      <vt:lpstr>Office Theme</vt:lpstr>
      <vt:lpstr>CorelDRAW</vt:lpstr>
      <vt:lpstr>MENTAL IMAGE FOR THE LADYS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IMAGE FOR THE LADYS </dc:title>
  <dc:creator>Daryl Clendenin</dc:creator>
  <cp:lastModifiedBy>Daryl Clendenin</cp:lastModifiedBy>
  <cp:revision>21</cp:revision>
  <cp:lastPrinted>2022-03-03T20:43:36Z</cp:lastPrinted>
  <dcterms:created xsi:type="dcterms:W3CDTF">2022-02-28T18:23:13Z</dcterms:created>
  <dcterms:modified xsi:type="dcterms:W3CDTF">2022-03-24T16:20:20Z</dcterms:modified>
</cp:coreProperties>
</file>